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811" r:id="rId3"/>
  </p:sldMasterIdLst>
  <p:notesMasterIdLst>
    <p:notesMasterId r:id="rId90"/>
  </p:notesMasterIdLst>
  <p:handoutMasterIdLst>
    <p:handoutMasterId r:id="rId91"/>
  </p:handoutMasterIdLst>
  <p:sldIdLst>
    <p:sldId id="926" r:id="rId4"/>
    <p:sldId id="1076" r:id="rId5"/>
    <p:sldId id="1078" r:id="rId6"/>
    <p:sldId id="828" r:id="rId7"/>
    <p:sldId id="1194" r:id="rId8"/>
    <p:sldId id="1079" r:id="rId9"/>
    <p:sldId id="929" r:id="rId10"/>
    <p:sldId id="934" r:id="rId11"/>
    <p:sldId id="1190" r:id="rId12"/>
    <p:sldId id="1191" r:id="rId13"/>
    <p:sldId id="1080" r:id="rId14"/>
    <p:sldId id="1192" r:id="rId15"/>
    <p:sldId id="1193" r:id="rId16"/>
    <p:sldId id="1197" r:id="rId17"/>
    <p:sldId id="1198" r:id="rId18"/>
    <p:sldId id="1199" r:id="rId19"/>
    <p:sldId id="1200" r:id="rId20"/>
    <p:sldId id="1201" r:id="rId21"/>
    <p:sldId id="1202" r:id="rId22"/>
    <p:sldId id="1203" r:id="rId23"/>
    <p:sldId id="1204" r:id="rId24"/>
    <p:sldId id="1205" r:id="rId25"/>
    <p:sldId id="1206" r:id="rId26"/>
    <p:sldId id="1207" r:id="rId27"/>
    <p:sldId id="1208" r:id="rId28"/>
    <p:sldId id="665" r:id="rId29"/>
    <p:sldId id="1089" r:id="rId30"/>
    <p:sldId id="1090" r:id="rId31"/>
    <p:sldId id="1091" r:id="rId32"/>
    <p:sldId id="1092" r:id="rId33"/>
    <p:sldId id="1093" r:id="rId34"/>
    <p:sldId id="1070" r:id="rId35"/>
    <p:sldId id="1071" r:id="rId36"/>
    <p:sldId id="954" r:id="rId37"/>
    <p:sldId id="953" r:id="rId38"/>
    <p:sldId id="955" r:id="rId39"/>
    <p:sldId id="1072" r:id="rId40"/>
    <p:sldId id="1209" r:id="rId41"/>
    <p:sldId id="1210" r:id="rId42"/>
    <p:sldId id="1211" r:id="rId43"/>
    <p:sldId id="957" r:id="rId44"/>
    <p:sldId id="956" r:id="rId45"/>
    <p:sldId id="958" r:id="rId46"/>
    <p:sldId id="959" r:id="rId47"/>
    <p:sldId id="1073" r:id="rId48"/>
    <p:sldId id="1226" r:id="rId49"/>
    <p:sldId id="1227" r:id="rId50"/>
    <p:sldId id="1228" r:id="rId51"/>
    <p:sldId id="1229" r:id="rId52"/>
    <p:sldId id="1230" r:id="rId53"/>
    <p:sldId id="1231" r:id="rId54"/>
    <p:sldId id="961" r:id="rId55"/>
    <p:sldId id="960" r:id="rId56"/>
    <p:sldId id="962" r:id="rId57"/>
    <p:sldId id="963" r:id="rId58"/>
    <p:sldId id="1074" r:id="rId59"/>
    <p:sldId id="1219" r:id="rId60"/>
    <p:sldId id="1220" r:id="rId61"/>
    <p:sldId id="1221" r:id="rId62"/>
    <p:sldId id="1222" r:id="rId63"/>
    <p:sldId id="1223" r:id="rId64"/>
    <p:sldId id="1224" r:id="rId65"/>
    <p:sldId id="1225" r:id="rId66"/>
    <p:sldId id="1187" r:id="rId67"/>
    <p:sldId id="1188" r:id="rId68"/>
    <p:sldId id="1189" r:id="rId69"/>
    <p:sldId id="810" r:id="rId70"/>
    <p:sldId id="1158" r:id="rId71"/>
    <p:sldId id="1182" r:id="rId72"/>
    <p:sldId id="1183" r:id="rId73"/>
    <p:sldId id="1184" r:id="rId74"/>
    <p:sldId id="1185" r:id="rId75"/>
    <p:sldId id="1186" r:id="rId76"/>
    <p:sldId id="1114" r:id="rId77"/>
    <p:sldId id="1115" r:id="rId78"/>
    <p:sldId id="1125" r:id="rId79"/>
    <p:sldId id="1126" r:id="rId80"/>
    <p:sldId id="1234" r:id="rId81"/>
    <p:sldId id="1235" r:id="rId82"/>
    <p:sldId id="1236" r:id="rId83"/>
    <p:sldId id="1237" r:id="rId84"/>
    <p:sldId id="1116" r:id="rId85"/>
    <p:sldId id="1120" r:id="rId86"/>
    <p:sldId id="1195" r:id="rId87"/>
    <p:sldId id="1196" r:id="rId88"/>
    <p:sldId id="1233" r:id="rId89"/>
  </p:sldIdLst>
  <p:sldSz cx="9144000" cy="6858000" type="screen4x3"/>
  <p:notesSz cx="6888163" cy="100203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A205F"/>
    <a:srgbClr val="A73396"/>
    <a:srgbClr val="CF63C0"/>
    <a:srgbClr val="FFCCFF"/>
    <a:srgbClr val="000000"/>
    <a:srgbClr val="594159"/>
    <a:srgbClr val="AF83A3"/>
    <a:srgbClr val="BF37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55" autoAdjust="0"/>
    <p:restoredTop sz="85517" autoAdjust="0"/>
  </p:normalViewPr>
  <p:slideViewPr>
    <p:cSldViewPr>
      <p:cViewPr varScale="1">
        <p:scale>
          <a:sx n="99" d="100"/>
          <a:sy n="99" d="100"/>
        </p:scale>
        <p:origin x="-1962" y="-96"/>
      </p:cViewPr>
      <p:guideLst>
        <p:guide orient="horz" pos="2160"/>
        <p:guide pos="2880"/>
      </p:guideLst>
    </p:cSldViewPr>
  </p:slideViewPr>
  <p:outlineViewPr>
    <p:cViewPr>
      <p:scale>
        <a:sx n="33" d="100"/>
        <a:sy n="33" d="100"/>
      </p:scale>
      <p:origin x="0" y="43014"/>
    </p:cViewPr>
  </p:outlineViewPr>
  <p:notesTextViewPr>
    <p:cViewPr>
      <p:scale>
        <a:sx n="100" d="100"/>
        <a:sy n="100" d="100"/>
      </p:scale>
      <p:origin x="0" y="0"/>
    </p:cViewPr>
  </p:notesTextViewPr>
  <p:sorterViewPr>
    <p:cViewPr>
      <p:scale>
        <a:sx n="100" d="100"/>
        <a:sy n="100" d="100"/>
      </p:scale>
      <p:origin x="0" y="11712"/>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1"/>
            <a:ext cx="2984871" cy="500606"/>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79875" name="Rectangle 3"/>
          <p:cNvSpPr>
            <a:spLocks noGrp="1" noChangeArrowheads="1"/>
          </p:cNvSpPr>
          <p:nvPr>
            <p:ph type="dt" sz="quarter" idx="1"/>
          </p:nvPr>
        </p:nvSpPr>
        <p:spPr bwMode="auto">
          <a:xfrm>
            <a:off x="3901698" y="1"/>
            <a:ext cx="2984871" cy="500606"/>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r" eaLnBrk="1" hangingPunct="1">
              <a:defRPr sz="1200">
                <a:latin typeface="Arial" charset="0"/>
              </a:defRPr>
            </a:lvl1pPr>
          </a:lstStyle>
          <a:p>
            <a:pPr>
              <a:defRPr/>
            </a:pPr>
            <a:r>
              <a:rPr lang="en-GB"/>
              <a:t>:</a:t>
            </a:r>
          </a:p>
        </p:txBody>
      </p:sp>
      <p:sp>
        <p:nvSpPr>
          <p:cNvPr id="79876" name="Rectangle 4"/>
          <p:cNvSpPr>
            <a:spLocks noGrp="1" noChangeArrowheads="1"/>
          </p:cNvSpPr>
          <p:nvPr>
            <p:ph type="ftr" sz="quarter" idx="2"/>
          </p:nvPr>
        </p:nvSpPr>
        <p:spPr bwMode="auto">
          <a:xfrm>
            <a:off x="0" y="9506607"/>
            <a:ext cx="3010382" cy="512057"/>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79877" name="Rectangle 5"/>
          <p:cNvSpPr>
            <a:spLocks noGrp="1" noChangeArrowheads="1"/>
          </p:cNvSpPr>
          <p:nvPr>
            <p:ph type="sldNum" sz="quarter" idx="3"/>
          </p:nvPr>
        </p:nvSpPr>
        <p:spPr bwMode="auto">
          <a:xfrm>
            <a:off x="3901698" y="9518058"/>
            <a:ext cx="2984871" cy="500606"/>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r" eaLnBrk="1" hangingPunct="1">
              <a:defRPr sz="1200">
                <a:latin typeface="Arial" charset="0"/>
              </a:defRPr>
            </a:lvl1pPr>
          </a:lstStyle>
          <a:p>
            <a:fld id="{95BBF600-0A2C-4DD1-B804-9E6B971E029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1"/>
            <a:ext cx="2984871" cy="500606"/>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l" eaLnBrk="1" hangingPunct="1">
              <a:defRPr sz="1200">
                <a:latin typeface="Arial" charset="0"/>
              </a:defRPr>
            </a:lvl1pPr>
          </a:lstStyle>
          <a:p>
            <a:pPr>
              <a:defRPr/>
            </a:pPr>
            <a:endParaRPr lang="en-GB"/>
          </a:p>
        </p:txBody>
      </p:sp>
      <p:sp>
        <p:nvSpPr>
          <p:cNvPr id="103427" name="Rectangle 3"/>
          <p:cNvSpPr>
            <a:spLocks noGrp="1" noChangeArrowheads="1"/>
          </p:cNvSpPr>
          <p:nvPr>
            <p:ph type="dt" idx="1"/>
          </p:nvPr>
        </p:nvSpPr>
        <p:spPr bwMode="auto">
          <a:xfrm>
            <a:off x="3901698" y="1"/>
            <a:ext cx="2984871" cy="500606"/>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r" eaLnBrk="1" hangingPunct="1">
              <a:defRPr sz="1200">
                <a:latin typeface="Arial" charset="0"/>
              </a:defRPr>
            </a:lvl1pPr>
          </a:lstStyle>
          <a:p>
            <a:pPr>
              <a:defRPr/>
            </a:pPr>
            <a:r>
              <a:rPr lang="en-GB"/>
              <a:t>In-Trac Ref:</a:t>
            </a:r>
          </a:p>
        </p:txBody>
      </p:sp>
      <p:sp>
        <p:nvSpPr>
          <p:cNvPr id="14340" name="Rectangle 4"/>
          <p:cNvSpPr>
            <a:spLocks noGrp="1" noRot="1" noChangeAspec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8817" y="4759030"/>
            <a:ext cx="5510530" cy="4510361"/>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430" name="Rectangle 6"/>
          <p:cNvSpPr>
            <a:spLocks noGrp="1" noChangeArrowheads="1"/>
          </p:cNvSpPr>
          <p:nvPr>
            <p:ph type="ftr" sz="quarter" idx="4"/>
          </p:nvPr>
        </p:nvSpPr>
        <p:spPr bwMode="auto">
          <a:xfrm>
            <a:off x="0" y="9518058"/>
            <a:ext cx="2984871" cy="500606"/>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l" eaLnBrk="1" hangingPunct="1">
              <a:defRPr sz="1200">
                <a:latin typeface="Arial" charset="0"/>
              </a:defRPr>
            </a:lvl1pPr>
          </a:lstStyle>
          <a:p>
            <a:pPr>
              <a:defRPr/>
            </a:pPr>
            <a:endParaRPr lang="en-GB"/>
          </a:p>
        </p:txBody>
      </p:sp>
      <p:sp>
        <p:nvSpPr>
          <p:cNvPr id="103431" name="Rectangle 7"/>
          <p:cNvSpPr>
            <a:spLocks noGrp="1" noChangeArrowheads="1"/>
          </p:cNvSpPr>
          <p:nvPr>
            <p:ph type="sldNum" sz="quarter" idx="5"/>
          </p:nvPr>
        </p:nvSpPr>
        <p:spPr bwMode="auto">
          <a:xfrm>
            <a:off x="3901698" y="9518058"/>
            <a:ext cx="2984871" cy="500606"/>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r" eaLnBrk="1" hangingPunct="1">
              <a:defRPr sz="1200">
                <a:latin typeface="Arial" charset="0"/>
              </a:defRPr>
            </a:lvl1pPr>
          </a:lstStyle>
          <a:p>
            <a:fld id="{022B4CF8-76D7-4966-966E-77E2B663589E}"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22B4CF8-76D7-4966-966E-77E2B663589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pPr eaLnBrk="1" hangingPunct="1"/>
            <a:endParaRPr lang="en-US" altLang="en-US" smtClean="0"/>
          </a:p>
        </p:txBody>
      </p:sp>
      <p:sp>
        <p:nvSpPr>
          <p:cNvPr id="171012" name="Slide Number Placeholder 3"/>
          <p:cNvSpPr txBox="1">
            <a:spLocks noGrp="1"/>
          </p:cNvSpPr>
          <p:nvPr/>
        </p:nvSpPr>
        <p:spPr bwMode="auto">
          <a:xfrm>
            <a:off x="3901698" y="9518058"/>
            <a:ext cx="2984871" cy="500606"/>
          </a:xfrm>
          <a:prstGeom prst="rect">
            <a:avLst/>
          </a:prstGeom>
          <a:noFill/>
          <a:ln w="9525">
            <a:noFill/>
            <a:miter lim="800000"/>
            <a:headEnd/>
            <a:tailEnd/>
          </a:ln>
        </p:spPr>
        <p:txBody>
          <a:bodyPr lIns="93228" tIns="46614" rIns="93228" bIns="46614" anchor="b"/>
          <a:lstStyle/>
          <a:p>
            <a:pPr algn="r" eaLnBrk="1" hangingPunct="1"/>
            <a:fld id="{89D74142-A376-4D0C-8AC9-9BD800B073F2}" type="slidenum">
              <a:rPr lang="en-GB" altLang="en-US" sz="1200"/>
              <a:pPr algn="r" eaLnBrk="1" hangingPunct="1"/>
              <a:t>17</a:t>
            </a:fld>
            <a:endParaRPr lang="en-GB"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n-US" altLang="en-US" smtClean="0"/>
          </a:p>
        </p:txBody>
      </p:sp>
      <p:sp>
        <p:nvSpPr>
          <p:cNvPr id="172036" name="Slide Number Placeholder 3"/>
          <p:cNvSpPr txBox="1">
            <a:spLocks noGrp="1"/>
          </p:cNvSpPr>
          <p:nvPr/>
        </p:nvSpPr>
        <p:spPr bwMode="auto">
          <a:xfrm>
            <a:off x="3901698" y="9518058"/>
            <a:ext cx="2984871" cy="500606"/>
          </a:xfrm>
          <a:prstGeom prst="rect">
            <a:avLst/>
          </a:prstGeom>
          <a:noFill/>
          <a:ln w="9525">
            <a:noFill/>
            <a:miter lim="800000"/>
            <a:headEnd/>
            <a:tailEnd/>
          </a:ln>
        </p:spPr>
        <p:txBody>
          <a:bodyPr lIns="93228" tIns="46614" rIns="93228" bIns="46614" anchor="b"/>
          <a:lstStyle/>
          <a:p>
            <a:pPr algn="r" eaLnBrk="1" hangingPunct="1"/>
            <a:fld id="{0695BF7B-32E5-437D-8EB8-A67E94ADDB77}" type="slidenum">
              <a:rPr lang="en-GB" altLang="en-US" sz="1200"/>
              <a:pPr algn="r" eaLnBrk="1" hangingPunct="1"/>
              <a:t>19</a:t>
            </a:fld>
            <a:endParaRPr lang="en-GB"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endParaRPr lang="en-US" altLang="en-US" smtClean="0"/>
          </a:p>
        </p:txBody>
      </p:sp>
      <p:sp>
        <p:nvSpPr>
          <p:cNvPr id="173060" name="Slide Number Placeholder 3"/>
          <p:cNvSpPr txBox="1">
            <a:spLocks noGrp="1"/>
          </p:cNvSpPr>
          <p:nvPr/>
        </p:nvSpPr>
        <p:spPr bwMode="auto">
          <a:xfrm>
            <a:off x="3901698" y="9518058"/>
            <a:ext cx="2984871" cy="500606"/>
          </a:xfrm>
          <a:prstGeom prst="rect">
            <a:avLst/>
          </a:prstGeom>
          <a:noFill/>
          <a:ln w="9525">
            <a:noFill/>
            <a:miter lim="800000"/>
            <a:headEnd/>
            <a:tailEnd/>
          </a:ln>
        </p:spPr>
        <p:txBody>
          <a:bodyPr lIns="93228" tIns="46614" rIns="93228" bIns="46614" anchor="b"/>
          <a:lstStyle/>
          <a:p>
            <a:pPr algn="r" eaLnBrk="1" hangingPunct="1"/>
            <a:fld id="{82D3CA35-F144-4ACC-ACE5-395326B3C841}" type="slidenum">
              <a:rPr lang="en-GB" altLang="en-US" sz="1200"/>
              <a:pPr algn="r" eaLnBrk="1" hangingPunct="1"/>
              <a:t>21</a:t>
            </a:fld>
            <a:endParaRPr lang="en-GB"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altLang="en-US" smtClean="0"/>
          </a:p>
        </p:txBody>
      </p:sp>
      <p:sp>
        <p:nvSpPr>
          <p:cNvPr id="174084" name="Slide Number Placeholder 3"/>
          <p:cNvSpPr txBox="1">
            <a:spLocks noGrp="1"/>
          </p:cNvSpPr>
          <p:nvPr/>
        </p:nvSpPr>
        <p:spPr bwMode="auto">
          <a:xfrm>
            <a:off x="3901698" y="9518058"/>
            <a:ext cx="2984871" cy="500606"/>
          </a:xfrm>
          <a:prstGeom prst="rect">
            <a:avLst/>
          </a:prstGeom>
          <a:noFill/>
          <a:ln w="9525">
            <a:noFill/>
            <a:miter lim="800000"/>
            <a:headEnd/>
            <a:tailEnd/>
          </a:ln>
        </p:spPr>
        <p:txBody>
          <a:bodyPr lIns="93228" tIns="46614" rIns="93228" bIns="46614" anchor="b"/>
          <a:lstStyle/>
          <a:p>
            <a:pPr algn="r" eaLnBrk="1" hangingPunct="1"/>
            <a:fld id="{2A66ACBA-23C4-4A50-96FF-A7747CCAAE96}" type="slidenum">
              <a:rPr lang="en-GB" altLang="en-US" sz="1200"/>
              <a:pPr algn="r" eaLnBrk="1" hangingPunct="1"/>
              <a:t>23</a:t>
            </a:fld>
            <a:endParaRPr lang="en-GB"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altLang="en-US" smtClean="0"/>
          </a:p>
        </p:txBody>
      </p:sp>
      <p:sp>
        <p:nvSpPr>
          <p:cNvPr id="175108" name="Slide Number Placeholder 3"/>
          <p:cNvSpPr txBox="1">
            <a:spLocks noGrp="1"/>
          </p:cNvSpPr>
          <p:nvPr/>
        </p:nvSpPr>
        <p:spPr bwMode="auto">
          <a:xfrm>
            <a:off x="3901698" y="9518058"/>
            <a:ext cx="2984871" cy="500606"/>
          </a:xfrm>
          <a:prstGeom prst="rect">
            <a:avLst/>
          </a:prstGeom>
          <a:noFill/>
          <a:ln w="9525">
            <a:noFill/>
            <a:miter lim="800000"/>
            <a:headEnd/>
            <a:tailEnd/>
          </a:ln>
        </p:spPr>
        <p:txBody>
          <a:bodyPr lIns="93228" tIns="46614" rIns="93228" bIns="46614" anchor="b"/>
          <a:lstStyle/>
          <a:p>
            <a:pPr algn="r" eaLnBrk="1" hangingPunct="1"/>
            <a:fld id="{37D6A461-7D47-47B8-BE39-760C16712E40}" type="slidenum">
              <a:rPr lang="en-GB" altLang="en-US" sz="1200"/>
              <a:pPr algn="r" eaLnBrk="1" hangingPunct="1"/>
              <a:t>24</a:t>
            </a:fld>
            <a:endParaRPr lang="en-GB"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22B4CF8-76D7-4966-966E-77E2B663589E}" type="slidenum">
              <a:rPr lang="en-GB" smtClean="0"/>
              <a:pPr/>
              <a:t>26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34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txBox="1">
            <a:spLocks noGrp="1"/>
          </p:cNvSpPr>
          <p:nvPr/>
        </p:nvSpPr>
        <p:spPr bwMode="auto">
          <a:xfrm>
            <a:off x="3901698" y="9518058"/>
            <a:ext cx="2984871" cy="500606"/>
          </a:xfrm>
          <a:prstGeom prst="rect">
            <a:avLst/>
          </a:prstGeom>
          <a:noFill/>
          <a:ln w="9525">
            <a:noFill/>
            <a:miter lim="800000"/>
            <a:headEnd/>
            <a:tailEnd/>
          </a:ln>
        </p:spPr>
        <p:txBody>
          <a:bodyPr lIns="93241" tIns="46621" rIns="93241" bIns="46621" anchor="b"/>
          <a:lstStyle/>
          <a:p>
            <a:pPr algn="r" eaLnBrk="1" hangingPunct="1">
              <a:spcBef>
                <a:spcPct val="0"/>
              </a:spcBef>
              <a:buClrTx/>
              <a:buSzTx/>
              <a:buFontTx/>
              <a:buNone/>
            </a:pPr>
            <a:fld id="{4FEECE5F-ACEB-4D0D-B98D-05D5AA58382F}" type="slidenum">
              <a:rPr lang="en-GB" sz="1200"/>
              <a:pPr algn="r" eaLnBrk="1" hangingPunct="1">
                <a:spcBef>
                  <a:spcPct val="0"/>
                </a:spcBef>
                <a:buClrTx/>
                <a:buSzTx/>
                <a:buFontTx/>
                <a:buNone/>
              </a:pPr>
              <a:t>4</a:t>
            </a:fld>
            <a:endParaRPr lang="en-GB"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35</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36</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41</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42</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43</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44</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52</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Differences in how brain processes information underlies different strategies, omit information, distort information, cognitive or affective biases. Lower down the circle, more false and distorted it is.</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676F19-C719-4DCF-B7E1-EBF681663D16}" type="slidenum">
              <a:rPr lang="en-GB" smtClean="0"/>
              <a:pPr/>
              <a:t>53</a:t>
            </a:fld>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54</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EDFF60-0722-4D1D-A655-9EAFB31EE604}" type="slidenum">
              <a:rPr lang="en-GB" smtClean="0"/>
              <a:pPr>
                <a:defRPr/>
              </a:pPr>
              <a:t>55</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altLang="en-US" smtClean="0"/>
          </a:p>
        </p:txBody>
      </p:sp>
      <p:sp>
        <p:nvSpPr>
          <p:cNvPr id="175108" name="Slide Number Placeholder 3"/>
          <p:cNvSpPr txBox="1">
            <a:spLocks noGrp="1"/>
          </p:cNvSpPr>
          <p:nvPr/>
        </p:nvSpPr>
        <p:spPr bwMode="auto">
          <a:xfrm>
            <a:off x="3901698" y="9518058"/>
            <a:ext cx="2984871" cy="500606"/>
          </a:xfrm>
          <a:prstGeom prst="rect">
            <a:avLst/>
          </a:prstGeom>
          <a:noFill/>
          <a:ln w="9525">
            <a:noFill/>
            <a:miter lim="800000"/>
            <a:headEnd/>
            <a:tailEnd/>
          </a:ln>
        </p:spPr>
        <p:txBody>
          <a:bodyPr lIns="93228" tIns="46614" rIns="93228" bIns="46614" anchor="b"/>
          <a:lstStyle/>
          <a:p>
            <a:pPr algn="r" eaLnBrk="1" hangingPunct="1"/>
            <a:fld id="{37D6A461-7D47-47B8-BE39-760C16712E40}" type="slidenum">
              <a:rPr lang="en-GB" altLang="en-US" sz="1200"/>
              <a:pPr algn="r" eaLnBrk="1" hangingPunct="1"/>
              <a:t>5</a:t>
            </a:fld>
            <a:endParaRPr lang="en-GB"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22B4CF8-76D7-4966-966E-77E2B663589E}" type="slidenum">
              <a:rPr lang="en-GB" smtClean="0"/>
              <a:pPr/>
              <a:t>67</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41388" y="750888"/>
            <a:ext cx="5010150" cy="3757612"/>
          </a:xfrm>
          <a:ln/>
        </p:spPr>
      </p:sp>
      <p:sp>
        <p:nvSpPr>
          <p:cNvPr id="49155" name="Rectangle 3"/>
          <p:cNvSpPr>
            <a:spLocks noGrp="1" noChangeArrowheads="1"/>
          </p:cNvSpPr>
          <p:nvPr>
            <p:ph type="body" idx="1"/>
          </p:nvPr>
        </p:nvSpPr>
        <p:spPr>
          <a:xfrm>
            <a:off x="918422" y="4759030"/>
            <a:ext cx="5051320" cy="4510361"/>
          </a:xfrm>
          <a:noFill/>
          <a:ln/>
        </p:spPr>
        <p:txBody>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004524" y="750910"/>
            <a:ext cx="4883899" cy="3757816"/>
          </a:xfrm>
          <a:ln/>
        </p:spPr>
      </p:sp>
      <p:sp>
        <p:nvSpPr>
          <p:cNvPr id="137219" name="Rectangle 3"/>
          <p:cNvSpPr>
            <a:spLocks noGrp="1" noChangeArrowheads="1"/>
          </p:cNvSpPr>
          <p:nvPr>
            <p:ph type="body" idx="1"/>
          </p:nvPr>
        </p:nvSpPr>
        <p:spPr>
          <a:xfrm>
            <a:off x="918422" y="4759030"/>
            <a:ext cx="5051320" cy="451036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22B4CF8-76D7-4966-966E-77E2B663589E}" type="slidenum">
              <a:rPr lang="en-GB" smtClean="0"/>
              <a:pPr/>
              <a:t>78</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CA7AF61E-88CF-412B-BC2C-AA5905B0745D}" type="slidenum">
              <a:rPr lang="en-GB" smtClean="0"/>
              <a:pPr/>
              <a:t>79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BEE739F-486F-409F-973F-E3CE580D1A4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41388" y="750888"/>
            <a:ext cx="5010150" cy="3757612"/>
          </a:xfrm>
          <a:ln/>
        </p:spPr>
      </p:sp>
      <p:sp>
        <p:nvSpPr>
          <p:cNvPr id="31747" name="Rectangle 3"/>
          <p:cNvSpPr>
            <a:spLocks noGrp="1" noChangeArrowheads="1"/>
          </p:cNvSpPr>
          <p:nvPr>
            <p:ph type="body" idx="1"/>
          </p:nvPr>
        </p:nvSpPr>
        <p:spPr>
          <a:xfrm>
            <a:off x="918422" y="4759030"/>
            <a:ext cx="5051320" cy="4510361"/>
          </a:xfrm>
          <a:noFill/>
          <a:ln/>
        </p:spPr>
        <p:txBody>
          <a:bodyPr/>
          <a:lstStyle/>
          <a:p>
            <a:r>
              <a:rPr lang="en-GB" dirty="0" smtClean="0"/>
              <a:t>Note </a:t>
            </a:r>
            <a:r>
              <a:rPr lang="en-GB" dirty="0" err="1" smtClean="0"/>
              <a:t>Crittenden’s</a:t>
            </a:r>
            <a:r>
              <a:rPr lang="en-GB" dirty="0" smtClean="0"/>
              <a:t> focus on danger not security and that we are programmed to over-predict danger</a:t>
            </a:r>
          </a:p>
          <a:p>
            <a:r>
              <a:rPr lang="en-GB" dirty="0" smtClean="0"/>
              <a:t>Main dangers are: threat to life (death) and reproduction (isolation)</a:t>
            </a:r>
          </a:p>
          <a:p>
            <a:r>
              <a:rPr lang="en-GB" dirty="0" smtClean="0"/>
              <a:t>Relevance of Crittenden to those working with clinical populations who have often experienced considerable trauma and danger</a:t>
            </a:r>
          </a:p>
          <a:p>
            <a:r>
              <a:rPr lang="en-GB" dirty="0" smtClean="0"/>
              <a:t>Special emphasis on the impact of deceptive and unpredictable danger as more difficult to organise around and thus producing more extreme </a:t>
            </a:r>
            <a:r>
              <a:rPr lang="en-GB" dirty="0" err="1" smtClean="0"/>
              <a:t>adaptions</a:t>
            </a:r>
            <a:r>
              <a:rPr lang="en-GB" dirty="0" smtClean="0"/>
              <a:t> to survive</a:t>
            </a:r>
          </a:p>
          <a:p>
            <a:r>
              <a:rPr lang="en-GB" dirty="0" smtClean="0"/>
              <a:t>Difference between Crittenden and Main is in </a:t>
            </a:r>
            <a:r>
              <a:rPr lang="en-GB" dirty="0" err="1" smtClean="0"/>
              <a:t>Crittenden’s</a:t>
            </a:r>
            <a:r>
              <a:rPr lang="en-GB" dirty="0" smtClean="0"/>
              <a:t> elaboration of the disorganised groups.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03292" y="9519695"/>
            <a:ext cx="2984871" cy="500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241" tIns="46621" rIns="93241" bIns="46621" anchor="b"/>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20000"/>
              </a:spcBef>
              <a:spcAft>
                <a:spcPct val="0"/>
              </a:spcAft>
              <a:buClr>
                <a:srgbClr val="6A205F"/>
              </a:buClr>
              <a:buSzPct val="75000"/>
              <a:buFont typeface="Wingdings" pitchFamily="2" charset="2"/>
              <a:buChar char="q"/>
              <a:defRPr sz="2800">
                <a:solidFill>
                  <a:schemeClr val="tx1"/>
                </a:solidFill>
                <a:latin typeface="Arial" charset="0"/>
              </a:defRPr>
            </a:lvl6pPr>
            <a:lvl7pPr marL="2971800" indent="-228600" eaLnBrk="0" fontAlgn="base" hangingPunct="0">
              <a:spcBef>
                <a:spcPct val="20000"/>
              </a:spcBef>
              <a:spcAft>
                <a:spcPct val="0"/>
              </a:spcAft>
              <a:buClr>
                <a:srgbClr val="6A205F"/>
              </a:buClr>
              <a:buSzPct val="75000"/>
              <a:buFont typeface="Wingdings" pitchFamily="2" charset="2"/>
              <a:buChar char="q"/>
              <a:defRPr sz="2800">
                <a:solidFill>
                  <a:schemeClr val="tx1"/>
                </a:solidFill>
                <a:latin typeface="Arial" charset="0"/>
              </a:defRPr>
            </a:lvl7pPr>
            <a:lvl8pPr marL="3429000" indent="-228600" eaLnBrk="0" fontAlgn="base" hangingPunct="0">
              <a:spcBef>
                <a:spcPct val="20000"/>
              </a:spcBef>
              <a:spcAft>
                <a:spcPct val="0"/>
              </a:spcAft>
              <a:buClr>
                <a:srgbClr val="6A205F"/>
              </a:buClr>
              <a:buSzPct val="75000"/>
              <a:buFont typeface="Wingdings" pitchFamily="2" charset="2"/>
              <a:buChar char="q"/>
              <a:defRPr sz="2800">
                <a:solidFill>
                  <a:schemeClr val="tx1"/>
                </a:solidFill>
                <a:latin typeface="Arial" charset="0"/>
              </a:defRPr>
            </a:lvl8pPr>
            <a:lvl9pPr marL="3886200" indent="-228600" eaLnBrk="0" fontAlgn="base" hangingPunct="0">
              <a:spcBef>
                <a:spcPct val="20000"/>
              </a:spcBef>
              <a:spcAft>
                <a:spcPct val="0"/>
              </a:spcAft>
              <a:buClr>
                <a:srgbClr val="6A205F"/>
              </a:buClr>
              <a:buSzPct val="75000"/>
              <a:buFont typeface="Wingdings" pitchFamily="2" charset="2"/>
              <a:buChar char="q"/>
              <a:defRPr sz="2800">
                <a:solidFill>
                  <a:schemeClr val="tx1"/>
                </a:solidFill>
                <a:latin typeface="Arial" charset="0"/>
              </a:defRPr>
            </a:lvl9pPr>
          </a:lstStyle>
          <a:p>
            <a:pPr algn="r" eaLnBrk="1" hangingPunct="1">
              <a:spcBef>
                <a:spcPct val="0"/>
              </a:spcBef>
              <a:buClrTx/>
              <a:buSzTx/>
              <a:buFontTx/>
              <a:buNone/>
            </a:pPr>
            <a:fld id="{D7ADC2ED-1095-42D0-8B53-07D02282D513}" type="slidenum">
              <a:rPr lang="en-GB" altLang="en-US" sz="1200">
                <a:latin typeface="Times New Roman" pitchFamily="18" charset="0"/>
              </a:rPr>
              <a:pPr algn="r" eaLnBrk="1" hangingPunct="1">
                <a:spcBef>
                  <a:spcPct val="0"/>
                </a:spcBef>
                <a:buClrTx/>
                <a:buSzTx/>
                <a:buFontTx/>
                <a:buNone/>
              </a:pPr>
              <a:t>11</a:t>
            </a:fld>
            <a:endParaRPr lang="en-GB" altLang="en-US" sz="1200" dirty="0">
              <a:latin typeface="Times New Roman" pitchFamily="18" charset="0"/>
            </a:endParaRPr>
          </a:p>
        </p:txBody>
      </p:sp>
      <p:sp>
        <p:nvSpPr>
          <p:cNvPr id="68611" name="Rectangle 2"/>
          <p:cNvSpPr>
            <a:spLocks noGrp="1" noRot="1" noChangeAspect="1" noChangeArrowheads="1" noTextEdit="1"/>
          </p:cNvSpPr>
          <p:nvPr>
            <p:ph type="sldImg"/>
          </p:nvPr>
        </p:nvSpPr>
        <p:spPr>
          <a:xfrm>
            <a:off x="939800" y="749300"/>
            <a:ext cx="5013325" cy="3760788"/>
          </a:xfrm>
          <a:ln/>
        </p:spPr>
      </p:sp>
      <p:sp>
        <p:nvSpPr>
          <p:cNvPr id="68612" name="Rectangle 3"/>
          <p:cNvSpPr>
            <a:spLocks noGrp="1" noChangeArrowheads="1"/>
          </p:cNvSpPr>
          <p:nvPr>
            <p:ph type="body" idx="1"/>
          </p:nvPr>
        </p:nvSpPr>
        <p:spPr>
          <a:xfrm>
            <a:off x="918422" y="4759030"/>
            <a:ext cx="5051320" cy="4511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903292" y="9519696"/>
            <a:ext cx="2984871" cy="500606"/>
          </a:xfrm>
          <a:prstGeom prst="rect">
            <a:avLst/>
          </a:prstGeom>
          <a:noFill/>
          <a:ln w="9525">
            <a:noFill/>
            <a:miter lim="800000"/>
            <a:headEnd/>
            <a:tailEnd/>
          </a:ln>
        </p:spPr>
        <p:txBody>
          <a:bodyPr lIns="93228" tIns="46614" rIns="93228" bIns="46614" anchor="b"/>
          <a:lstStyle/>
          <a:p>
            <a:pPr algn="r" eaLnBrk="1" hangingPunct="1"/>
            <a:fld id="{081C576A-01EE-4FAF-8001-4C00A3DE42BC}" type="slidenum">
              <a:rPr lang="en-GB" altLang="en-US" sz="1200">
                <a:latin typeface="Times New Roman" pitchFamily="18" charset="0"/>
              </a:rPr>
              <a:pPr algn="r" eaLnBrk="1" hangingPunct="1"/>
              <a:t>13</a:t>
            </a:fld>
            <a:endParaRPr lang="en-GB" altLang="en-US" sz="1200" dirty="0">
              <a:latin typeface="Times New Roman" pitchFamily="18" charset="0"/>
            </a:endParaRPr>
          </a:p>
        </p:txBody>
      </p:sp>
      <p:sp>
        <p:nvSpPr>
          <p:cNvPr id="163843" name="Rectangle 2"/>
          <p:cNvSpPr>
            <a:spLocks noGrp="1" noRot="1" noChangeAspect="1" noChangeArrowheads="1" noTextEdit="1"/>
          </p:cNvSpPr>
          <p:nvPr>
            <p:ph type="sldImg"/>
          </p:nvPr>
        </p:nvSpPr>
        <p:spPr>
          <a:xfrm>
            <a:off x="939800" y="749300"/>
            <a:ext cx="5013325" cy="3760788"/>
          </a:xfrm>
          <a:ln/>
        </p:spPr>
      </p:sp>
      <p:sp>
        <p:nvSpPr>
          <p:cNvPr id="163844" name="Rectangle 3"/>
          <p:cNvSpPr>
            <a:spLocks noGrp="1" noChangeArrowheads="1"/>
          </p:cNvSpPr>
          <p:nvPr>
            <p:ph type="body" idx="1"/>
          </p:nvPr>
        </p:nvSpPr>
        <p:spPr>
          <a:xfrm>
            <a:off x="918422" y="4759031"/>
            <a:ext cx="5051320" cy="4511998"/>
          </a:xfrm>
          <a:noFill/>
          <a:ln/>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22B4CF8-76D7-4966-966E-77E2B663589E}" type="slidenum">
              <a:rPr lang="en-GB" smtClean="0"/>
              <a:pPr/>
              <a:t>14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endParaRPr lang="en-US" altLang="en-US" smtClean="0"/>
          </a:p>
        </p:txBody>
      </p:sp>
      <p:sp>
        <p:nvSpPr>
          <p:cNvPr id="169988" name="Slide Number Placeholder 3"/>
          <p:cNvSpPr txBox="1">
            <a:spLocks noGrp="1"/>
          </p:cNvSpPr>
          <p:nvPr/>
        </p:nvSpPr>
        <p:spPr bwMode="auto">
          <a:xfrm>
            <a:off x="3901698" y="9518058"/>
            <a:ext cx="2984871" cy="500606"/>
          </a:xfrm>
          <a:prstGeom prst="rect">
            <a:avLst/>
          </a:prstGeom>
          <a:noFill/>
          <a:ln w="9525">
            <a:noFill/>
            <a:miter lim="800000"/>
            <a:headEnd/>
            <a:tailEnd/>
          </a:ln>
        </p:spPr>
        <p:txBody>
          <a:bodyPr lIns="93228" tIns="46614" rIns="93228" bIns="46614" anchor="b"/>
          <a:lstStyle/>
          <a:p>
            <a:pPr algn="r" eaLnBrk="1" hangingPunct="1"/>
            <a:fld id="{96BD9AC8-E63E-4827-A4EE-3E374F6DF091}" type="slidenum">
              <a:rPr lang="en-GB" altLang="en-US" sz="1200"/>
              <a:pPr algn="r" eaLnBrk="1" hangingPunct="1"/>
              <a:t>16</a:t>
            </a:fld>
            <a:endParaRPr lang="en-GB"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p:nvSpPr>
          <p:spPr bwMode="auto">
            <a:xfrm>
              <a:off x="144" y="1680"/>
              <a:ext cx="1808" cy="144"/>
            </a:xfrm>
            <a:prstGeom prst="rect">
              <a:avLst/>
            </a:prstGeom>
            <a:solidFill>
              <a:srgbClr val="6A2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endParaRPr lang="en-US" smtClean="0"/>
            </a:p>
          </p:txBody>
        </p:sp>
        <p:sp>
          <p:nvSpPr>
            <p:cNvPr id="6" name="Rectangle 9"/>
            <p:cNvSpPr>
              <a:spLocks noChangeArrowheads="1"/>
            </p:cNvSpPr>
            <p:nvPr/>
          </p:nvSpPr>
          <p:spPr bwMode="auto">
            <a:xfrm>
              <a:off x="1952" y="1680"/>
              <a:ext cx="1808" cy="144"/>
            </a:xfrm>
            <a:prstGeom prst="rect">
              <a:avLst/>
            </a:prstGeom>
            <a:solidFill>
              <a:srgbClr val="6A2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endParaRPr lang="en-US" smtClean="0"/>
            </a:p>
          </p:txBody>
        </p:sp>
        <p:sp>
          <p:nvSpPr>
            <p:cNvPr id="7" name="Rectangle 10"/>
            <p:cNvSpPr>
              <a:spLocks noChangeArrowheads="1"/>
            </p:cNvSpPr>
            <p:nvPr/>
          </p:nvSpPr>
          <p:spPr bwMode="auto">
            <a:xfrm>
              <a:off x="3760" y="1680"/>
              <a:ext cx="1808" cy="144"/>
            </a:xfrm>
            <a:prstGeom prst="rect">
              <a:avLst/>
            </a:prstGeom>
            <a:solidFill>
              <a:srgbClr val="6A2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endParaRPr lang="en-US" smtClean="0"/>
            </a:p>
          </p:txBody>
        </p:sp>
      </p:grpSp>
      <p:pic>
        <p:nvPicPr>
          <p:cNvPr id="8" name="Picture 11" descr="In-TRAC logo"/>
          <p:cNvPicPr>
            <a:picLocks noChangeAspect="1" noChangeArrowheads="1"/>
          </p:cNvPicPr>
          <p:nvPr/>
        </p:nvPicPr>
        <p:blipFill>
          <a:blip r:embed="rId2" cstate="print"/>
          <a:srcRect/>
          <a:stretch>
            <a:fillRect/>
          </a:stretch>
        </p:blipFill>
        <p:spPr bwMode="auto">
          <a:xfrm>
            <a:off x="7488238" y="6286500"/>
            <a:ext cx="1303337" cy="336550"/>
          </a:xfrm>
          <a:prstGeom prst="rect">
            <a:avLst/>
          </a:prstGeom>
          <a:solidFill>
            <a:srgbClr val="6A205F"/>
          </a:solidFill>
          <a:ln w="9525">
            <a:noFill/>
            <a:miter lim="800000"/>
            <a:headEnd/>
            <a:tailEnd/>
          </a:ln>
        </p:spPr>
      </p:pic>
      <p:sp>
        <p:nvSpPr>
          <p:cNvPr id="34818" name="Rectangle 2"/>
          <p:cNvSpPr>
            <a:spLocks noGrp="1" noChangeArrowheads="1"/>
          </p:cNvSpPr>
          <p:nvPr>
            <p:ph type="ctrTitle"/>
          </p:nvPr>
        </p:nvSpPr>
        <p:spPr>
          <a:xfrm>
            <a:off x="685800" y="685800"/>
            <a:ext cx="7772400" cy="2127250"/>
          </a:xfrm>
        </p:spPr>
        <p:txBody>
          <a:bodyPr anchor="b"/>
          <a:lstStyle>
            <a:lvl1pPr algn="ctr">
              <a:defRPr sz="4400"/>
            </a:lvl1pPr>
          </a:lstStyle>
          <a:p>
            <a:r>
              <a:rPr lang="en-US" smtClean="0"/>
              <a:t>Click to edit Master title style</a:t>
            </a:r>
            <a:endParaRPr lang="en-US"/>
          </a:p>
        </p:txBody>
      </p:sp>
      <p:sp>
        <p:nvSpPr>
          <p:cNvPr id="348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5EB37B5-0FB6-4805-A8F3-053C11584337}" type="datetimeFigureOut">
              <a:rPr lang="en-US"/>
              <a:pPr>
                <a:defRPr/>
              </a:pPr>
              <a:t>10/8/2018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EB1FE1C-7980-413A-BFF9-3F1ED1D3D9AC}"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568AA15-B0F1-4DE7-97FB-E7F6AED0F2E4}" type="datetimeFigureOut">
              <a:rPr lang="en-US"/>
              <a:pPr>
                <a:defRPr/>
              </a:pPr>
              <a:t>10/8/2018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21099E6-3D49-426F-842E-C3E57D55DD9E}"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86857E3-0626-4CDD-B1AA-51C7914BF72E}" type="datetimeFigureOut">
              <a:rPr lang="en-US"/>
              <a:pPr>
                <a:defRPr/>
              </a:pPr>
              <a:t>10/8/2018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6128EC2-8302-4E8C-9AD6-1FC620E19129}"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24BBC80-118B-4D98-9334-9ECAA9BB1DC2}" type="datetimeFigureOut">
              <a:rPr lang="en-US"/>
              <a:pPr>
                <a:defRPr/>
              </a:pPr>
              <a:t>10/8/2018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E4A6D54-4C1B-48CC-8326-96726FDE172A}"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5DA1E07-4321-4E10-A437-2360B641D2A4}" type="datetimeFigureOut">
              <a:rPr lang="en-US"/>
              <a:pPr>
                <a:defRPr/>
              </a:pPr>
              <a:t>10/8/2018</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63E77BB8-D77A-4E4E-9FAC-7A9D71C6A147}"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0C87A29F-DB20-468D-BCA2-F9F0534B3D81}" type="datetimeFigureOut">
              <a:rPr lang="en-US"/>
              <a:pPr>
                <a:defRPr/>
              </a:pPr>
              <a:t>10/8/2018</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BC2EEEBB-7026-4843-AA8B-7F371A0AB00C}"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F2B4F4-4283-47B4-B286-744D208AA30B}" type="datetimeFigureOut">
              <a:rPr lang="en-US"/>
              <a:pPr>
                <a:defRPr/>
              </a:pPr>
              <a:t>10/8/2018</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EEDB9C4F-302A-4E77-93BF-039EFAEB2C04}"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8138"/>
          </a:xfrm>
          <a:solidFill>
            <a:schemeClr val="accent6">
              <a:lumMod val="60000"/>
              <a:lumOff val="40000"/>
            </a:schemeClr>
          </a:solidFill>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FDB458-B3A6-421C-8408-D62F675F1BCB}" type="datetime1">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54DC5-E8B3-4DFF-ABC4-08204E32C0E4}" type="slidenum">
              <a:rPr lang="en-GB" smtClean="0"/>
              <a:pPr/>
              <a:t>‹#›</a:t>
            </a:fld>
            <a:endParaRPr lang="en-GB"/>
          </a:p>
        </p:txBody>
      </p:sp>
      <p:pic>
        <p:nvPicPr>
          <p:cNvPr id="7" name="Picture 6" descr="training and development"/>
          <p:cNvPicPr/>
          <p:nvPr userDrawn="1"/>
        </p:nvPicPr>
        <p:blipFill>
          <a:blip r:embed="rId2" cstate="print"/>
          <a:srcRect/>
          <a:stretch>
            <a:fillRect/>
          </a:stretch>
        </p:blipFill>
        <p:spPr bwMode="auto">
          <a:xfrm>
            <a:off x="6948264" y="6181725"/>
            <a:ext cx="1944216" cy="48763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428625" y="6286500"/>
            <a:ext cx="2895600" cy="457200"/>
          </a:xfrm>
        </p:spPr>
        <p:txBody>
          <a:bodyPr/>
          <a:lstStyle>
            <a:lvl1pPr>
              <a:defRPr/>
            </a:lvl1pPr>
          </a:lstStyle>
          <a:p>
            <a:pPr>
              <a:defRPr/>
            </a:pP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4E39553-E23A-4CDE-8EA9-F3BF129E7A95}" type="datetimeFigureOut">
              <a:rPr lang="en-US"/>
              <a:pPr>
                <a:defRPr/>
              </a:pPr>
              <a:t>10/8/2018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66627CC-2B7F-471C-BD48-883AE5218790}"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21698D-DE54-4666-8B93-26F85FF01796}" type="datetimeFigureOut">
              <a:rPr lang="en-US"/>
              <a:pPr>
                <a:defRPr/>
              </a:pPr>
              <a:t>10/8/2018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63A8770-190C-49C9-975D-87F41DB1A5E0}"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03A431C-7333-44E8-88BE-3DC50C253795}" type="datetimeFigureOut">
              <a:rPr lang="en-US"/>
              <a:pPr>
                <a:defRPr/>
              </a:pPr>
              <a:t>10/8/2018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3FDFA41-22CB-4232-8844-81F03EC63D1E}"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A2C776-C107-4368-B530-93F6DDDE9190}" type="datetimeFigureOut">
              <a:rPr lang="en-US"/>
              <a:pPr>
                <a:defRPr/>
              </a:pPr>
              <a:t>10/8/2018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A098039-59F7-4D00-B2E1-84C4C935F37E}"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264028" y="5517232"/>
            <a:ext cx="2879972" cy="1130276"/>
          </a:xfrm>
        </p:spPr>
        <p:txBody>
          <a:bodyPr/>
          <a:lstStyle/>
          <a:p>
            <a:pPr lvl="0"/>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2F1723-AA68-4CD4-B71C-53B45DD669BF}"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19346-BED6-4B84-A4AD-0E26DB80FF5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797" name="Rectangle 5"/>
          <p:cNvSpPr>
            <a:spLocks noGrp="1" noChangeArrowheads="1"/>
          </p:cNvSpPr>
          <p:nvPr>
            <p:ph type="ftr" sz="quarter" idx="3"/>
          </p:nvPr>
        </p:nvSpPr>
        <p:spPr bwMode="auto">
          <a:xfrm>
            <a:off x="428625" y="621506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800">
                <a:latin typeface="Arial" pitchFamily="34" charset="0"/>
                <a:cs typeface="Arial" pitchFamily="34" charset="0"/>
              </a:defRPr>
            </a:lvl1pPr>
          </a:lstStyle>
          <a:p>
            <a:pPr>
              <a:defRPr/>
            </a:pPr>
            <a:endParaRPr lang="en-US"/>
          </a:p>
        </p:txBody>
      </p:sp>
      <p:sp>
        <p:nvSpPr>
          <p:cNvPr id="1027" name="Rectangle 7"/>
          <p:cNvSpPr>
            <a:spLocks noChangeArrowheads="1"/>
          </p:cNvSpPr>
          <p:nvPr/>
        </p:nvSpPr>
        <p:spPr bwMode="auto">
          <a:xfrm>
            <a:off x="0" y="0"/>
            <a:ext cx="228600" cy="2286000"/>
          </a:xfrm>
          <a:prstGeom prst="rect">
            <a:avLst/>
          </a:prstGeom>
          <a:solidFill>
            <a:srgbClr val="A733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GB" sz="2400" smtClean="0">
              <a:latin typeface="Times New Roman" panose="02020603050405020304" pitchFamily="18" charset="0"/>
            </a:endParaRPr>
          </a:p>
        </p:txBody>
      </p:sp>
      <p:sp>
        <p:nvSpPr>
          <p:cNvPr id="1028" name="Rectangle 9"/>
          <p:cNvSpPr>
            <a:spLocks noChangeArrowheads="1"/>
          </p:cNvSpPr>
          <p:nvPr/>
        </p:nvSpPr>
        <p:spPr bwMode="auto">
          <a:xfrm>
            <a:off x="0" y="2286000"/>
            <a:ext cx="228600" cy="2286000"/>
          </a:xfrm>
          <a:prstGeom prst="rect">
            <a:avLst/>
          </a:prstGeom>
          <a:solidFill>
            <a:srgbClr val="6A2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GB" sz="2400" smtClean="0">
              <a:latin typeface="Times New Roman" panose="02020603050405020304" pitchFamily="18" charset="0"/>
            </a:endParaRPr>
          </a:p>
        </p:txBody>
      </p:sp>
      <p:sp>
        <p:nvSpPr>
          <p:cNvPr id="1029" name="Rectangle 10"/>
          <p:cNvSpPr>
            <a:spLocks noChangeArrowheads="1"/>
          </p:cNvSpPr>
          <p:nvPr/>
        </p:nvSpPr>
        <p:spPr bwMode="auto">
          <a:xfrm>
            <a:off x="0" y="4572000"/>
            <a:ext cx="228600" cy="2286000"/>
          </a:xfrm>
          <a:prstGeom prst="rect">
            <a:avLst/>
          </a:prstGeom>
          <a:solidFill>
            <a:srgbClr val="B77B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GB" sz="2400" smtClean="0">
              <a:latin typeface="Times New Roman" panose="02020603050405020304" pitchFamily="18" charset="0"/>
            </a:endParaRPr>
          </a:p>
        </p:txBody>
      </p:sp>
      <p:pic>
        <p:nvPicPr>
          <p:cNvPr id="1030" name="Picture 11" descr="In-TRAC logo"/>
          <p:cNvPicPr>
            <a:picLocks noChangeAspect="1" noChangeArrowheads="1"/>
          </p:cNvPicPr>
          <p:nvPr/>
        </p:nvPicPr>
        <p:blipFill>
          <a:blip r:embed="rId13" cstate="print"/>
          <a:srcRect/>
          <a:stretch>
            <a:fillRect/>
          </a:stretch>
        </p:blipFill>
        <p:spPr bwMode="auto">
          <a:xfrm>
            <a:off x="7500938" y="6072188"/>
            <a:ext cx="1303337" cy="336550"/>
          </a:xfrm>
          <a:prstGeom prst="rect">
            <a:avLst/>
          </a:prstGeom>
          <a:solidFill>
            <a:srgbClr val="6A205F"/>
          </a:solidFill>
          <a:ln w="9525">
            <a:noFill/>
            <a:miter lim="800000"/>
            <a:headEnd/>
            <a:tailEnd/>
          </a:ln>
        </p:spPr>
      </p:pic>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1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lr>
          <a:srgbClr val="6A205F"/>
        </a:buClr>
        <a:buSzPct val="75000"/>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6A205F"/>
        </a:buClr>
        <a:buSzPct val="75000"/>
        <a:buFont typeface="Wingdings" pitchFamily="2" charset="2"/>
        <a:buChar char="q"/>
        <a:defRPr sz="2400">
          <a:solidFill>
            <a:schemeClr val="tx1"/>
          </a:solidFill>
          <a:latin typeface="+mn-lt"/>
        </a:defRPr>
      </a:lvl2pPr>
      <a:lvl3pPr marL="1143000" indent="-228600" algn="l" rtl="0" eaLnBrk="0" fontAlgn="base" hangingPunct="0">
        <a:spcBef>
          <a:spcPct val="20000"/>
        </a:spcBef>
        <a:spcAft>
          <a:spcPct val="0"/>
        </a:spcAft>
        <a:buClr>
          <a:srgbClr val="6A205F"/>
        </a:buClr>
        <a:buSzPct val="7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rgbClr val="6A205F"/>
        </a:buClr>
        <a:buSzPct val="75000"/>
        <a:buFont typeface="Wingdings" pitchFamily="2" charset="2"/>
        <a:buChar char="q"/>
        <a:defRPr>
          <a:solidFill>
            <a:schemeClr val="tx1"/>
          </a:solidFill>
          <a:latin typeface="+mn-lt"/>
        </a:defRPr>
      </a:lvl4pPr>
      <a:lvl5pPr marL="2057400" indent="-228600" algn="l" rtl="0" eaLnBrk="0" fontAlgn="base" hangingPunct="0">
        <a:spcBef>
          <a:spcPct val="20000"/>
        </a:spcBef>
        <a:spcAft>
          <a:spcPct val="0"/>
        </a:spcAft>
        <a:buClr>
          <a:srgbClr val="6A205F"/>
        </a:buClr>
        <a:buSzPct val="75000"/>
        <a:buFont typeface="Wingdings" pitchFamily="2" charset="2"/>
        <a:buChar char="q"/>
        <a:defRPr>
          <a:solidFill>
            <a:schemeClr val="tx1"/>
          </a:solidFill>
          <a:latin typeface="+mn-lt"/>
        </a:defRPr>
      </a:lvl5pPr>
      <a:lvl6pPr marL="25146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6pPr>
      <a:lvl7pPr marL="29718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7pPr>
      <a:lvl8pPr marL="34290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8pPr>
      <a:lvl9pPr marL="3886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5FC888F8-43C8-4BEB-B7EF-0F7F6DC421E7}" type="datetimeFigureOut">
              <a:rPr lang="en-US"/>
              <a:pPr>
                <a:defRPr/>
              </a:pPr>
              <a:t>10/8/2018</a:t>
            </a:fld>
            <a:endParaRPr lang="en-GB"/>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0B2800F4-DA60-4D21-B6A5-0630E3C2695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823" r:id="rId8"/>
    <p:sldLayoutId id="2147483796" r:id="rId9"/>
    <p:sldLayoutId id="2147483797" r:id="rId10"/>
    <p:sldLayoutId id="2147483798" r:id="rId11"/>
    <p:sldLayoutId id="2147483799" r:id="rId12"/>
    <p:sldLayoutId id="214748382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F1723-AA68-4CD4-B71C-53B45DD669BF}" type="datetimeFigureOut">
              <a:rPr lang="en-GB" smtClean="0"/>
              <a:pPr/>
              <a:t>08/10/2018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19346-BED6-4B84-A4AD-0E26DB80FF5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uk/imgres?imgurl=http://www.scientificamerican.com/media/inline/46F47CF7-E7F2-99DF-3F3123FFE979F79A_1.gif&amp;imgrefurl=http://www.scientificamerican.com/article.cfm?id=hormone-reverses-in-puberty-causing-anxiety&amp;usg=__EFcVWCLgvZkl7uygKfHKTe4dKYU=&amp;h=298&amp;w=200&amp;sz=29&amp;hl=en&amp;start=12&amp;zoom=1&amp;um=1&amp;itbs=1&amp;tbnid=TTQ2JDnfblItnM:&amp;tbnh=116&amp;tbnw=78&amp;prev=/images?q=teen+angry&amp;um=1&amp;hl=en&amp;sa=G&amp;rls=com.microsoft:en-US&amp;rlz=1I7GGLL_en-GB&amp;tbs=isch:1&amp;ei=etxPTe_jGMPtOYrc-NcP"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hyperlink" Target="http://www.google.co.uk/imgres?imgurl=http://www.communicationcurrents.com/NCANewsletter/files/ccLibraryFiles/Filename/000000000028/neuron.jpg&amp;imgrefurl=http://www.communicationcurrents.com/index.asp?bid=15&amp;issue=7&amp;usg=__CKSvI4LlrUcF-aBWvA5FfDeaKf8=&amp;h=375&amp;w=500&amp;sz=72&amp;hl=en&amp;start=91&amp;zoom=1&amp;um=1&amp;itbs=1&amp;tbnid=nt0J2CyQgC46uM:&amp;tbnh=98&amp;tbnw=130&amp;prev=/images?q=neurons+firing&amp;start=80&amp;um=1&amp;hl=en&amp;sa=N&amp;rls=com.microsoft:en-US&amp;rlz=1I7GGLL_en-GB&amp;ndsp=20&amp;tbs=isch: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alex.hester.be/wp-content/uploads/2013/06/airplane011.jpg" TargetMode="Externa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2600" b="1" dirty="0" smtClean="0">
                <a:solidFill>
                  <a:schemeClr val="accent3"/>
                </a:solidFill>
              </a:rPr>
              <a:t/>
            </a:r>
            <a:br>
              <a:rPr lang="en-GB" sz="2600" b="1" dirty="0" smtClean="0">
                <a:solidFill>
                  <a:schemeClr val="accent3"/>
                </a:solidFill>
              </a:rPr>
            </a:br>
            <a:r>
              <a:rPr lang="en-GB" sz="2600" b="1" dirty="0" smtClean="0">
                <a:solidFill>
                  <a:schemeClr val="accent3"/>
                </a:solidFill>
              </a:rPr>
              <a:t>Attachment in the Early Years</a:t>
            </a:r>
            <a:br>
              <a:rPr lang="en-GB" sz="2600" b="1" dirty="0" smtClean="0">
                <a:solidFill>
                  <a:schemeClr val="accent3"/>
                </a:solidFill>
              </a:rPr>
            </a:br>
            <a:r>
              <a:rPr lang="en-GB" sz="2600" b="1" dirty="0" smtClean="0">
                <a:solidFill>
                  <a:schemeClr val="accent3"/>
                </a:solidFill>
              </a:rPr>
              <a:t>16</a:t>
            </a:r>
            <a:r>
              <a:rPr lang="en-GB" sz="2600" b="1" baseline="30000" dirty="0" smtClean="0">
                <a:solidFill>
                  <a:schemeClr val="accent3"/>
                </a:solidFill>
              </a:rPr>
              <a:t>th</a:t>
            </a:r>
            <a:r>
              <a:rPr lang="en-GB" sz="2600" b="1" dirty="0" smtClean="0">
                <a:solidFill>
                  <a:schemeClr val="accent3"/>
                </a:solidFill>
              </a:rPr>
              <a:t> October 2018</a:t>
            </a:r>
            <a:r>
              <a:rPr lang="en-GB" sz="2400" dirty="0" smtClean="0">
                <a:solidFill>
                  <a:srgbClr val="800080"/>
                </a:solidFill>
              </a:rPr>
              <a:t/>
            </a:r>
            <a:br>
              <a:rPr lang="en-GB" sz="2400" dirty="0" smtClean="0">
                <a:solidFill>
                  <a:srgbClr val="800080"/>
                </a:solidFill>
              </a:rPr>
            </a:br>
            <a:endParaRPr lang="en-GB" sz="2400" dirty="0" smtClean="0">
              <a:solidFill>
                <a:srgbClr val="800080"/>
              </a:solidFill>
            </a:endParaRPr>
          </a:p>
        </p:txBody>
      </p:sp>
      <p:sp>
        <p:nvSpPr>
          <p:cNvPr id="16387" name="Rectangle 3"/>
          <p:cNvSpPr>
            <a:spLocks noGrp="1" noChangeArrowheads="1"/>
          </p:cNvSpPr>
          <p:nvPr>
            <p:ph idx="1"/>
          </p:nvPr>
        </p:nvSpPr>
        <p:spPr>
          <a:xfrm>
            <a:off x="457200" y="1600201"/>
            <a:ext cx="8229600" cy="3845024"/>
          </a:xfrm>
        </p:spPr>
        <p:txBody>
          <a:bodyPr/>
          <a:lstStyle/>
          <a:p>
            <a:pPr eaLnBrk="1" hangingPunct="1">
              <a:buFontTx/>
              <a:buNone/>
            </a:pPr>
            <a:endParaRPr lang="en-GB" sz="3600" b="1" dirty="0" smtClean="0">
              <a:solidFill>
                <a:srgbClr val="6A205F"/>
              </a:solidFill>
              <a:latin typeface="Calibri" pitchFamily="34" charset="0"/>
            </a:endParaRPr>
          </a:p>
          <a:p>
            <a:pPr eaLnBrk="1" hangingPunct="1">
              <a:buFontTx/>
              <a:buNone/>
            </a:pPr>
            <a:endParaRPr lang="en-GB" sz="2000" b="1" dirty="0" smtClean="0"/>
          </a:p>
          <a:p>
            <a:pPr eaLnBrk="1" hangingPunct="1">
              <a:buFontTx/>
              <a:buNone/>
            </a:pPr>
            <a:endParaRPr lang="en-GB" sz="1800" b="1" dirty="0" smtClean="0"/>
          </a:p>
          <a:p>
            <a:pPr eaLnBrk="1" hangingPunct="1">
              <a:buFontTx/>
              <a:buNone/>
            </a:pPr>
            <a:endParaRPr lang="en-GB" sz="1400" b="1" dirty="0" smtClean="0"/>
          </a:p>
          <a:p>
            <a:pPr eaLnBrk="1" hangingPunct="1">
              <a:buFontTx/>
              <a:buNone/>
            </a:pPr>
            <a:endParaRPr lang="en-GB" sz="1400" b="1" dirty="0" smtClean="0"/>
          </a:p>
          <a:p>
            <a:pPr algn="ctr" eaLnBrk="1" hangingPunct="1">
              <a:buFontTx/>
              <a:buNone/>
            </a:pPr>
            <a:endParaRPr lang="en-GB" sz="1400" dirty="0" smtClean="0"/>
          </a:p>
          <a:p>
            <a:pPr algn="ctr" eaLnBrk="1" hangingPunct="1">
              <a:buFontTx/>
              <a:buNone/>
            </a:pPr>
            <a:endParaRPr lang="en-GB" sz="1400" b="1" dirty="0" smtClean="0">
              <a:latin typeface="Calibri" pitchFamily="34" charset="0"/>
            </a:endParaRPr>
          </a:p>
          <a:p>
            <a:pPr algn="ctr" eaLnBrk="1" hangingPunct="1">
              <a:buFontTx/>
              <a:buNone/>
            </a:pPr>
            <a:endParaRPr lang="en-GB" b="1" dirty="0" smtClean="0">
              <a:latin typeface="Calibri" pitchFamily="34" charset="0"/>
            </a:endParaRPr>
          </a:p>
          <a:p>
            <a:pPr algn="ctr" eaLnBrk="1" hangingPunct="1">
              <a:buFontTx/>
              <a:buNone/>
            </a:pPr>
            <a:endParaRPr lang="en-GB" sz="2800" dirty="0" smtClean="0">
              <a:latin typeface="Calibri" pitchFamily="34" charset="0"/>
            </a:endParaRPr>
          </a:p>
          <a:p>
            <a:pPr eaLnBrk="1" hangingPunct="1">
              <a:buFontTx/>
              <a:buNone/>
            </a:pPr>
            <a:endParaRPr lang="en-GB" sz="600" dirty="0" smtClean="0">
              <a:latin typeface="Calibri" pitchFamily="34" charset="0"/>
            </a:endParaRPr>
          </a:p>
          <a:p>
            <a:pPr eaLnBrk="1" hangingPunct="1">
              <a:buFontTx/>
              <a:buNone/>
            </a:pPr>
            <a:endParaRPr lang="en-GB" sz="600" dirty="0" smtClean="0">
              <a:latin typeface="Calibri" pitchFamily="34" charset="0"/>
            </a:endParaRPr>
          </a:p>
          <a:p>
            <a:pPr eaLnBrk="1" hangingPunct="1">
              <a:buFontTx/>
              <a:buNone/>
            </a:pPr>
            <a:r>
              <a:rPr lang="en-GB" sz="1100" dirty="0" smtClean="0">
                <a:latin typeface="Calibri" pitchFamily="34" charset="0"/>
              </a:rPr>
              <a:t>							</a:t>
            </a:r>
          </a:p>
          <a:p>
            <a:pPr eaLnBrk="1" hangingPunct="1">
              <a:buFontTx/>
              <a:buNone/>
            </a:pPr>
            <a:endParaRPr lang="en-GB" sz="1600" dirty="0" smtClean="0">
              <a:latin typeface="Calibri" pitchFamily="34" charset="0"/>
            </a:endParaRPr>
          </a:p>
          <a:p>
            <a:pPr algn="ctr" eaLnBrk="1" hangingPunct="1">
              <a:buFontTx/>
              <a:buNone/>
            </a:pPr>
            <a:endParaRPr lang="en-GB" sz="4400" dirty="0" smtClean="0">
              <a:latin typeface="Calibri" pitchFamily="34" charset="0"/>
            </a:endParaRPr>
          </a:p>
          <a:p>
            <a:pPr eaLnBrk="1" hangingPunct="1">
              <a:buFontTx/>
              <a:buNone/>
            </a:pPr>
            <a:endParaRPr lang="en-GB" sz="4400" dirty="0" smtClean="0"/>
          </a:p>
        </p:txBody>
      </p:sp>
      <p:sp>
        <p:nvSpPr>
          <p:cNvPr id="16390" name="Text Box 6"/>
          <p:cNvSpPr txBox="1">
            <a:spLocks noChangeArrowheads="1"/>
          </p:cNvSpPr>
          <p:nvPr/>
        </p:nvSpPr>
        <p:spPr bwMode="auto">
          <a:xfrm>
            <a:off x="323528" y="5805264"/>
            <a:ext cx="4392488" cy="784830"/>
          </a:xfrm>
          <a:prstGeom prst="rect">
            <a:avLst/>
          </a:prstGeom>
          <a:noFill/>
          <a:ln w="9525">
            <a:noFill/>
            <a:miter lim="800000"/>
            <a:headEnd/>
            <a:tailEnd/>
          </a:ln>
          <a:effectLst/>
        </p:spPr>
        <p:txBody>
          <a:bodyPr wrap="square">
            <a:spAutoFit/>
          </a:bodyPr>
          <a:lstStyle/>
          <a:p>
            <a:pPr eaLnBrk="1" hangingPunct="1">
              <a:spcBef>
                <a:spcPct val="50000"/>
              </a:spcBef>
            </a:pPr>
            <a:r>
              <a:rPr lang="en-GB" b="1" dirty="0" smtClean="0">
                <a:latin typeface="Arial" charset="0"/>
              </a:rPr>
              <a:t>www.changepointlearning.com</a:t>
            </a:r>
          </a:p>
          <a:p>
            <a:pPr eaLnBrk="1" hangingPunct="1">
              <a:spcBef>
                <a:spcPct val="50000"/>
              </a:spcBef>
            </a:pPr>
            <a:r>
              <a:rPr lang="en-GB" b="1" dirty="0" smtClean="0">
                <a:latin typeface="Arial" charset="0"/>
              </a:rPr>
              <a:t>lguthrie@changepointlearning.com</a:t>
            </a:r>
            <a:endParaRPr lang="en-GB" b="1" dirty="0">
              <a:latin typeface="Arial" charset="0"/>
            </a:endParaRPr>
          </a:p>
        </p:txBody>
      </p:sp>
      <p:pic>
        <p:nvPicPr>
          <p:cNvPr id="6" name="Picture 2" descr="Image result for perfectly normal child disorder"/>
          <p:cNvPicPr>
            <a:picLocks noChangeAspect="1" noChangeArrowheads="1"/>
          </p:cNvPicPr>
          <p:nvPr/>
        </p:nvPicPr>
        <p:blipFill>
          <a:blip r:embed="rId3" cstate="print"/>
          <a:srcRect b="25770"/>
          <a:stretch>
            <a:fillRect/>
          </a:stretch>
        </p:blipFill>
        <p:spPr bwMode="auto">
          <a:xfrm>
            <a:off x="1835696" y="1196752"/>
            <a:ext cx="5080000" cy="3525804"/>
          </a:xfrm>
          <a:prstGeom prst="rect">
            <a:avLst/>
          </a:prstGeom>
          <a:noFill/>
        </p:spPr>
      </p:pic>
      <p:sp>
        <p:nvSpPr>
          <p:cNvPr id="7" name="TextBox 6"/>
          <p:cNvSpPr txBox="1"/>
          <p:nvPr/>
        </p:nvSpPr>
        <p:spPr>
          <a:xfrm>
            <a:off x="1259632" y="4797152"/>
            <a:ext cx="7056784" cy="707886"/>
          </a:xfrm>
          <a:prstGeom prst="rect">
            <a:avLst/>
          </a:prstGeom>
          <a:noFill/>
        </p:spPr>
        <p:txBody>
          <a:bodyPr wrap="square" rtlCol="0">
            <a:spAutoFit/>
          </a:bodyPr>
          <a:lstStyle/>
          <a:p>
            <a:pPr algn="ctr"/>
            <a:r>
              <a:rPr lang="en-GB" b="1" dirty="0" smtClean="0"/>
              <a:t>“</a:t>
            </a:r>
            <a:r>
              <a:rPr lang="en-GB" sz="2000" b="1" dirty="0" smtClean="0"/>
              <a:t>You’ll have to excuse George: he suffers from perfectly normal child disorder”</a:t>
            </a:r>
            <a:endParaRPr lang="en-GB"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z="3600" b="1" dirty="0" err="1" smtClean="0">
                <a:solidFill>
                  <a:schemeClr val="accent3"/>
                </a:solidFill>
              </a:rPr>
              <a:t>Crittenden’s</a:t>
            </a:r>
            <a:r>
              <a:rPr lang="en-GB" sz="3600" b="1" dirty="0" smtClean="0">
                <a:solidFill>
                  <a:schemeClr val="accent3"/>
                </a:solidFill>
              </a:rPr>
              <a:t> Definition of Attachment</a:t>
            </a:r>
          </a:p>
        </p:txBody>
      </p:sp>
      <p:sp>
        <p:nvSpPr>
          <p:cNvPr id="4" name="Content Placeholder 3"/>
          <p:cNvSpPr>
            <a:spLocks noGrp="1"/>
          </p:cNvSpPr>
          <p:nvPr>
            <p:ph idx="1"/>
          </p:nvPr>
        </p:nvSpPr>
        <p:spPr/>
        <p:txBody>
          <a:bodyPr/>
          <a:lstStyle/>
          <a:p>
            <a:endParaRPr lang="en-GB"/>
          </a:p>
        </p:txBody>
      </p:sp>
      <p:sp>
        <p:nvSpPr>
          <p:cNvPr id="30723" name="Text Box 3"/>
          <p:cNvSpPr txBox="1">
            <a:spLocks noChangeArrowheads="1"/>
          </p:cNvSpPr>
          <p:nvPr/>
        </p:nvSpPr>
        <p:spPr bwMode="auto">
          <a:xfrm>
            <a:off x="683568" y="1340768"/>
            <a:ext cx="7886328" cy="4847481"/>
          </a:xfrm>
          <a:prstGeom prst="rect">
            <a:avLst/>
          </a:prstGeom>
          <a:noFill/>
          <a:ln w="9525">
            <a:noFill/>
            <a:miter lim="800000"/>
            <a:headEnd/>
            <a:tailEnd/>
          </a:ln>
        </p:spPr>
        <p:txBody>
          <a:bodyPr wrap="square">
            <a:spAutoFit/>
          </a:bodyPr>
          <a:lstStyle/>
          <a:p>
            <a:pPr eaLnBrk="1" hangingPunct="1">
              <a:spcBef>
                <a:spcPct val="50000"/>
              </a:spcBef>
              <a:buFont typeface="Wingdings" pitchFamily="2" charset="2"/>
              <a:buNone/>
            </a:pPr>
            <a:r>
              <a:rPr lang="en-GB" sz="3600" i="1" dirty="0">
                <a:latin typeface="Arial" charset="0"/>
              </a:rPr>
              <a:t>Attachment is a</a:t>
            </a:r>
            <a:r>
              <a:rPr lang="en-GB" sz="3600" b="1" i="1" dirty="0">
                <a:latin typeface="Arial" charset="0"/>
              </a:rPr>
              <a:t> lifelong inter-personal strategy </a:t>
            </a:r>
            <a:r>
              <a:rPr lang="en-GB" sz="3600" i="1" dirty="0">
                <a:latin typeface="Arial" charset="0"/>
              </a:rPr>
              <a:t>to respond to</a:t>
            </a:r>
            <a:r>
              <a:rPr lang="en-GB" sz="3600" b="1" i="1" dirty="0">
                <a:latin typeface="Arial" charset="0"/>
              </a:rPr>
              <a:t> threat/danger </a:t>
            </a:r>
            <a:r>
              <a:rPr lang="en-GB" sz="3600" i="1" dirty="0">
                <a:latin typeface="Arial" charset="0"/>
              </a:rPr>
              <a:t>which reflects an</a:t>
            </a:r>
            <a:r>
              <a:rPr lang="en-GB" sz="3600" b="1" i="1" dirty="0">
                <a:latin typeface="Arial" charset="0"/>
              </a:rPr>
              <a:t> intra-personal strategy </a:t>
            </a:r>
            <a:r>
              <a:rPr lang="en-GB" sz="3600" i="1" dirty="0">
                <a:latin typeface="Arial" charset="0"/>
              </a:rPr>
              <a:t>for </a:t>
            </a:r>
            <a:r>
              <a:rPr lang="en-GB" sz="3600" b="1" i="1" dirty="0">
                <a:latin typeface="Arial" charset="0"/>
              </a:rPr>
              <a:t>processing information. </a:t>
            </a:r>
            <a:r>
              <a:rPr lang="en-GB" sz="3600" b="1" dirty="0">
                <a:solidFill>
                  <a:schemeClr val="accent6">
                    <a:lumMod val="60000"/>
                    <a:lumOff val="40000"/>
                  </a:schemeClr>
                </a:solidFill>
                <a:latin typeface="Arial" charset="0"/>
              </a:rPr>
              <a:t>Attachment is a theory </a:t>
            </a:r>
            <a:r>
              <a:rPr lang="en-GB" sz="3600" b="1" dirty="0" smtClean="0">
                <a:solidFill>
                  <a:schemeClr val="accent6">
                    <a:lumMod val="60000"/>
                    <a:lumOff val="40000"/>
                  </a:schemeClr>
                </a:solidFill>
                <a:latin typeface="Arial" charset="0"/>
              </a:rPr>
              <a:t>about danger, </a:t>
            </a:r>
            <a:r>
              <a:rPr lang="en-GB" sz="3600" b="1" dirty="0">
                <a:solidFill>
                  <a:schemeClr val="accent6">
                    <a:lumMod val="60000"/>
                    <a:lumOff val="40000"/>
                  </a:schemeClr>
                </a:solidFill>
                <a:latin typeface="Arial" charset="0"/>
              </a:rPr>
              <a:t>and how we organise in the face of it. </a:t>
            </a:r>
          </a:p>
          <a:p>
            <a:pPr eaLnBrk="1" hangingPunct="1">
              <a:spcBef>
                <a:spcPct val="50000"/>
              </a:spcBef>
              <a:buFont typeface="Wingdings" pitchFamily="2" charset="2"/>
              <a:buNone/>
            </a:pPr>
            <a:r>
              <a:rPr lang="en-GB" sz="1400" dirty="0">
                <a:latin typeface="Arial" charset="0"/>
              </a:rPr>
              <a:t>(Crittenden and </a:t>
            </a:r>
            <a:r>
              <a:rPr lang="en-GB" sz="1400" dirty="0" err="1">
                <a:latin typeface="Arial" charset="0"/>
              </a:rPr>
              <a:t>Claussen</a:t>
            </a:r>
            <a:r>
              <a:rPr lang="en-GB" sz="1400" dirty="0">
                <a:latin typeface="Arial" charset="0"/>
              </a:rPr>
              <a:t> 2000</a:t>
            </a:r>
            <a:r>
              <a:rPr lang="en-GB" sz="1400" dirty="0" smtClean="0">
                <a:latin typeface="Arial" charset="0"/>
              </a:rPr>
              <a:t>)</a:t>
            </a:r>
            <a:endParaRPr lang="en-GB" sz="2800" b="1"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p:cNvSpPr txBox="1">
            <a:spLocks noGrp="1"/>
          </p:cNvSpPr>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charset="0"/>
              </a:defRPr>
            </a:lvl1pPr>
            <a:lvl2pPr marL="742950" indent="-285750">
              <a:defRPr sz="24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6pPr>
            <a:lvl7pPr marL="29718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7pPr>
            <a:lvl8pPr marL="34290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8pPr>
            <a:lvl9pPr marL="38862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9pPr>
          </a:lstStyle>
          <a:p>
            <a:pPr algn="ctr" eaLnBrk="1" hangingPunct="1">
              <a:spcBef>
                <a:spcPct val="0"/>
              </a:spcBef>
              <a:buClrTx/>
              <a:buSzTx/>
              <a:buFontTx/>
              <a:buNone/>
            </a:pPr>
            <a:endParaRPr lang="en-US" altLang="en-US" sz="1200"/>
          </a:p>
        </p:txBody>
      </p:sp>
      <p:sp>
        <p:nvSpPr>
          <p:cNvPr id="23555" name="Text Box 14"/>
          <p:cNvSpPr txBox="1">
            <a:spLocks noChangeArrowheads="1"/>
          </p:cNvSpPr>
          <p:nvPr/>
        </p:nvSpPr>
        <p:spPr bwMode="auto">
          <a:xfrm>
            <a:off x="6096000" y="1676400"/>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6pPr>
            <a:lvl7pPr marL="29718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7pPr>
            <a:lvl8pPr marL="34290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8pPr>
            <a:lvl9pPr marL="38862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9pPr>
          </a:lstStyle>
          <a:p>
            <a:pPr eaLnBrk="1" hangingPunct="1">
              <a:spcBef>
                <a:spcPct val="50000"/>
              </a:spcBef>
              <a:buClrTx/>
              <a:buSzTx/>
              <a:buFontTx/>
              <a:buNone/>
            </a:pPr>
            <a:endParaRPr lang="en-US" altLang="en-US" sz="2400">
              <a:latin typeface="Times New Roman" pitchFamily="18" charset="0"/>
            </a:endParaRPr>
          </a:p>
        </p:txBody>
      </p:sp>
      <p:pic>
        <p:nvPicPr>
          <p:cNvPr id="23556" name="Picture 2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650" y="1484313"/>
            <a:ext cx="7856538" cy="5021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3557" name="TextBox 5"/>
          <p:cNvSpPr txBox="1">
            <a:spLocks noChangeArrowheads="1"/>
          </p:cNvSpPr>
          <p:nvPr/>
        </p:nvSpPr>
        <p:spPr bwMode="auto">
          <a:xfrm>
            <a:off x="1042988" y="5949950"/>
            <a:ext cx="65532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6pPr>
            <a:lvl7pPr marL="29718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7pPr>
            <a:lvl8pPr marL="34290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8pPr>
            <a:lvl9pPr marL="38862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9pPr>
          </a:lstStyle>
          <a:p>
            <a:pPr>
              <a:buFont typeface="Wingdings" pitchFamily="2" charset="2"/>
              <a:buNone/>
            </a:pPr>
            <a:r>
              <a:rPr lang="en-US" altLang="en-US" sz="1600" b="1" dirty="0"/>
              <a:t> </a:t>
            </a:r>
            <a:endParaRPr lang="en-US" altLang="en-US" sz="1600" b="1" dirty="0">
              <a:solidFill>
                <a:srgbClr val="C00000"/>
              </a:solidFill>
            </a:endParaRPr>
          </a:p>
        </p:txBody>
      </p:sp>
      <p:pic>
        <p:nvPicPr>
          <p:cNvPr id="9" name="Picture 8" descr="training and development"/>
          <p:cNvPicPr/>
          <p:nvPr/>
        </p:nvPicPr>
        <p:blipFill>
          <a:blip r:embed="rId4" cstate="print"/>
          <a:srcRect/>
          <a:stretch>
            <a:fillRect/>
          </a:stretch>
        </p:blipFill>
        <p:spPr bwMode="auto">
          <a:xfrm>
            <a:off x="6804248" y="6021289"/>
            <a:ext cx="2184274" cy="648071"/>
          </a:xfrm>
          <a:prstGeom prst="rect">
            <a:avLst/>
          </a:prstGeom>
          <a:noFill/>
          <a:ln w="9525">
            <a:noFill/>
            <a:miter lim="800000"/>
            <a:headEnd/>
            <a:tailEnd/>
          </a:ln>
        </p:spPr>
      </p:pic>
      <p:sp>
        <p:nvSpPr>
          <p:cNvPr id="11" name="Title 10"/>
          <p:cNvSpPr>
            <a:spLocks noGrp="1"/>
          </p:cNvSpPr>
          <p:nvPr>
            <p:ph type="title"/>
          </p:nvPr>
        </p:nvSpPr>
        <p:spPr/>
        <p:txBody>
          <a:bodyPr/>
          <a:lstStyle/>
          <a:p>
            <a:r>
              <a:rPr lang="en-US" altLang="en-US" sz="3600" b="1" dirty="0" smtClean="0">
                <a:solidFill>
                  <a:schemeClr val="accent3"/>
                </a:solidFill>
              </a:rPr>
              <a:t/>
            </a:r>
            <a:br>
              <a:rPr lang="en-US" altLang="en-US" sz="3600" b="1" dirty="0" smtClean="0">
                <a:solidFill>
                  <a:schemeClr val="accent3"/>
                </a:solidFill>
              </a:rPr>
            </a:br>
            <a:r>
              <a:rPr lang="en-US" altLang="en-US" sz="3600" b="1" dirty="0" smtClean="0">
                <a:solidFill>
                  <a:schemeClr val="accent3"/>
                </a:solidFill>
              </a:rPr>
              <a:t>Meeting normal needs in </a:t>
            </a:r>
            <a:br>
              <a:rPr lang="en-US" altLang="en-US" sz="3600" b="1" dirty="0" smtClean="0">
                <a:solidFill>
                  <a:schemeClr val="accent3"/>
                </a:solidFill>
              </a:rPr>
            </a:br>
            <a:r>
              <a:rPr lang="en-US" altLang="en-US" sz="3600" b="1" dirty="0" smtClean="0">
                <a:solidFill>
                  <a:schemeClr val="accent3"/>
                </a:solidFill>
              </a:rPr>
              <a:t>problematic ways</a:t>
            </a:r>
            <a:br>
              <a:rPr lang="en-US" altLang="en-US" sz="3600" b="1" dirty="0" smtClean="0">
                <a:solidFill>
                  <a:schemeClr val="accent3"/>
                </a:solidFill>
              </a:rPr>
            </a:br>
            <a:endParaRPr lang="en-GB" dirty="0">
              <a:solidFill>
                <a:schemeClr val="accent3"/>
              </a:solidFill>
            </a:endParaRPr>
          </a:p>
        </p:txBody>
      </p:sp>
      <p:sp>
        <p:nvSpPr>
          <p:cNvPr id="12" name="Content Placeholder 11"/>
          <p:cNvSpPr>
            <a:spLocks noGrp="1"/>
          </p:cNvSpPr>
          <p:nvPr>
            <p:ph idx="1"/>
          </p:nvPr>
        </p:nvSpPr>
        <p:spPr/>
        <p:txBody>
          <a:bodyPr/>
          <a:lstStyle/>
          <a:p>
            <a:endParaRPr lang="en-GB" dirty="0"/>
          </a:p>
        </p:txBody>
      </p:sp>
    </p:spTree>
    <p:extLst>
      <p:ext uri="{BB962C8B-B14F-4D97-AF65-F5344CB8AC3E}">
        <p14:creationId xmlns="" xmlns:p14="http://schemas.microsoft.com/office/powerpoint/2010/main" val="3426281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chemeClr val="accent3"/>
                </a:solidFill>
              </a:rPr>
              <a:t>Four main drivers of the attachment system</a:t>
            </a:r>
            <a:endParaRPr lang="en-GB" sz="4000" b="1" dirty="0">
              <a:solidFill>
                <a:schemeClr val="accent3"/>
              </a:solidFill>
            </a:endParaRPr>
          </a:p>
        </p:txBody>
      </p:sp>
      <p:sp>
        <p:nvSpPr>
          <p:cNvPr id="3" name="Content Placeholder 2"/>
          <p:cNvSpPr>
            <a:spLocks noGrp="1"/>
          </p:cNvSpPr>
          <p:nvPr>
            <p:ph idx="1"/>
          </p:nvPr>
        </p:nvSpPr>
        <p:spPr/>
        <p:txBody>
          <a:bodyPr/>
          <a:lstStyle/>
          <a:p>
            <a:endParaRPr lang="en-GB" dirty="0" smtClean="0"/>
          </a:p>
          <a:p>
            <a:r>
              <a:rPr lang="en-GB" dirty="0" smtClean="0"/>
              <a:t>Faced with danger, we seek </a:t>
            </a:r>
            <a:r>
              <a:rPr lang="en-GB" b="1" dirty="0" smtClean="0"/>
              <a:t>safety</a:t>
            </a:r>
          </a:p>
          <a:p>
            <a:r>
              <a:rPr lang="en-GB" dirty="0" smtClean="0"/>
              <a:t>Faced with isolation, we seek </a:t>
            </a:r>
            <a:r>
              <a:rPr lang="en-GB" b="1" dirty="0" smtClean="0"/>
              <a:t>proximity</a:t>
            </a:r>
          </a:p>
          <a:p>
            <a:r>
              <a:rPr lang="en-GB" dirty="0" smtClean="0"/>
              <a:t>Faced with distress, we seek </a:t>
            </a:r>
            <a:r>
              <a:rPr lang="en-GB" b="1" dirty="0" smtClean="0"/>
              <a:t>comfort</a:t>
            </a:r>
          </a:p>
          <a:p>
            <a:r>
              <a:rPr lang="en-GB" dirty="0" smtClean="0"/>
              <a:t>Faced with chaos, we seek </a:t>
            </a:r>
            <a:r>
              <a:rPr lang="en-GB" b="1" dirty="0" smtClean="0"/>
              <a:t>predictability </a:t>
            </a:r>
            <a:r>
              <a:rPr lang="en-GB" dirty="0" smtClean="0"/>
              <a:t>(or “the familiar”)</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txBox="1">
            <a:spLocks noGrp="1"/>
          </p:cNvSpPr>
          <p:nvPr/>
        </p:nvSpPr>
        <p:spPr bwMode="auto">
          <a:xfrm>
            <a:off x="3124200" y="6248400"/>
            <a:ext cx="2895600" cy="457200"/>
          </a:xfrm>
          <a:prstGeom prst="rect">
            <a:avLst/>
          </a:prstGeom>
          <a:noFill/>
          <a:ln w="9525">
            <a:noFill/>
            <a:miter lim="800000"/>
            <a:headEnd/>
            <a:tailEnd/>
          </a:ln>
        </p:spPr>
        <p:txBody>
          <a:bodyPr anchor="b"/>
          <a:lstStyle/>
          <a:p>
            <a:pPr algn="ctr" eaLnBrk="1" hangingPunct="1"/>
            <a:endParaRPr lang="en-GB" altLang="en-US" sz="1200">
              <a:latin typeface="Arial" charset="0"/>
            </a:endParaRPr>
          </a:p>
        </p:txBody>
      </p:sp>
      <p:sp>
        <p:nvSpPr>
          <p:cNvPr id="31747" name="Text Box 14"/>
          <p:cNvSpPr txBox="1">
            <a:spLocks noChangeArrowheads="1"/>
          </p:cNvSpPr>
          <p:nvPr/>
        </p:nvSpPr>
        <p:spPr bwMode="auto">
          <a:xfrm>
            <a:off x="6096000" y="1676400"/>
            <a:ext cx="1219200" cy="457200"/>
          </a:xfrm>
          <a:prstGeom prst="rect">
            <a:avLst/>
          </a:prstGeom>
          <a:noFill/>
          <a:ln w="9525">
            <a:noFill/>
            <a:miter lim="800000"/>
            <a:headEnd/>
            <a:tailEnd/>
          </a:ln>
        </p:spPr>
        <p:txBody>
          <a:bodyPr>
            <a:spAutoFit/>
          </a:bodyPr>
          <a:lstStyle/>
          <a:p>
            <a:pPr eaLnBrk="1" hangingPunct="1">
              <a:spcBef>
                <a:spcPct val="50000"/>
              </a:spcBef>
            </a:pPr>
            <a:endParaRPr lang="en-GB" altLang="en-US" sz="2400">
              <a:latin typeface="Times New Roman" pitchFamily="18" charset="0"/>
            </a:endParaRPr>
          </a:p>
        </p:txBody>
      </p:sp>
      <p:sp>
        <p:nvSpPr>
          <p:cNvPr id="31748" name="Text Box 4"/>
          <p:cNvSpPr txBox="1">
            <a:spLocks noChangeArrowheads="1"/>
          </p:cNvSpPr>
          <p:nvPr/>
        </p:nvSpPr>
        <p:spPr bwMode="auto">
          <a:xfrm>
            <a:off x="395288" y="188913"/>
            <a:ext cx="8137525" cy="646331"/>
          </a:xfrm>
          <a:prstGeom prst="rect">
            <a:avLst/>
          </a:prstGeom>
          <a:noFill/>
          <a:ln w="9525" algn="ctr">
            <a:noFill/>
            <a:miter lim="800000"/>
            <a:headEnd/>
            <a:tailEnd/>
          </a:ln>
        </p:spPr>
        <p:txBody>
          <a:bodyPr>
            <a:spAutoFit/>
          </a:bodyPr>
          <a:lstStyle/>
          <a:p>
            <a:pPr marL="342900" indent="-342900" algn="ctr">
              <a:spcBef>
                <a:spcPct val="25000"/>
              </a:spcBef>
              <a:buClr>
                <a:srgbClr val="6A205F"/>
              </a:buClr>
              <a:buSzPct val="75000"/>
              <a:buFont typeface="Wingdings" pitchFamily="2" charset="2"/>
              <a:buNone/>
            </a:pPr>
            <a:r>
              <a:rPr lang="en-GB" altLang="en-US" sz="3600" b="1" dirty="0">
                <a:solidFill>
                  <a:srgbClr val="6A205F"/>
                </a:solidFill>
                <a:latin typeface="Arial" charset="0"/>
              </a:rPr>
              <a:t>Behaviour (symptom), pattern and </a:t>
            </a:r>
          </a:p>
        </p:txBody>
      </p:sp>
      <p:pic>
        <p:nvPicPr>
          <p:cNvPr id="31749" name="Picture 5"/>
          <p:cNvPicPr>
            <a:picLocks noChangeAspect="1" noChangeArrowheads="1"/>
          </p:cNvPicPr>
          <p:nvPr/>
        </p:nvPicPr>
        <p:blipFill>
          <a:blip r:embed="rId3" cstate="print"/>
          <a:srcRect/>
          <a:stretch>
            <a:fillRect/>
          </a:stretch>
        </p:blipFill>
        <p:spPr bwMode="auto">
          <a:xfrm>
            <a:off x="755650" y="1484313"/>
            <a:ext cx="7856538" cy="5021262"/>
          </a:xfrm>
          <a:prstGeom prst="rect">
            <a:avLst/>
          </a:prstGeom>
          <a:noFill/>
          <a:ln w="9525" algn="ctr">
            <a:noFill/>
            <a:miter lim="800000"/>
            <a:headEnd/>
            <a:tailEnd/>
          </a:ln>
        </p:spPr>
      </p:pic>
      <p:sp>
        <p:nvSpPr>
          <p:cNvPr id="31750" name="TextBox 5"/>
          <p:cNvSpPr txBox="1">
            <a:spLocks noChangeArrowheads="1"/>
          </p:cNvSpPr>
          <p:nvPr/>
        </p:nvSpPr>
        <p:spPr bwMode="auto">
          <a:xfrm>
            <a:off x="1258888" y="5876925"/>
            <a:ext cx="5329237" cy="369888"/>
          </a:xfrm>
          <a:prstGeom prst="rect">
            <a:avLst/>
          </a:prstGeom>
          <a:noFill/>
          <a:ln w="9525">
            <a:noFill/>
            <a:miter lim="800000"/>
            <a:headEnd/>
            <a:tailEnd/>
          </a:ln>
        </p:spPr>
        <p:txBody>
          <a:bodyPr>
            <a:spAutoFit/>
          </a:bodyPr>
          <a:lstStyle/>
          <a:p>
            <a:r>
              <a:rPr lang="en-US" altLang="en-US"/>
              <a:t> </a:t>
            </a:r>
            <a:r>
              <a:rPr lang="en-US" altLang="en-US">
                <a:solidFill>
                  <a:srgbClr val="FF0000"/>
                </a:solidFill>
              </a:rPr>
              <a:t>Safety   Comfort   Proximity   Predictability</a:t>
            </a:r>
          </a:p>
        </p:txBody>
      </p:sp>
      <p:sp>
        <p:nvSpPr>
          <p:cNvPr id="7" name="Title 6"/>
          <p:cNvSpPr>
            <a:spLocks noGrp="1"/>
          </p:cNvSpPr>
          <p:nvPr>
            <p:ph type="title"/>
          </p:nvPr>
        </p:nvSpPr>
        <p:spPr/>
        <p:txBody>
          <a:bodyPr>
            <a:noAutofit/>
          </a:bodyPr>
          <a:lstStyle/>
          <a:p>
            <a:r>
              <a:rPr lang="en-GB" sz="4000" b="1" dirty="0" smtClean="0"/>
              <a:t>Making sense of behaviour</a:t>
            </a:r>
            <a:endParaRPr lang="en-GB" sz="4000" b="1" dirty="0"/>
          </a:p>
        </p:txBody>
      </p:sp>
      <p:sp>
        <p:nvSpPr>
          <p:cNvPr id="9" name="Content Placeholder 8"/>
          <p:cNvSpPr>
            <a:spLocks noGrp="1"/>
          </p:cNvSpPr>
          <p:nvPr>
            <p:ph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endParaRPr lang="en-GB" smtClean="0"/>
          </a:p>
        </p:txBody>
      </p:sp>
      <p:sp>
        <p:nvSpPr>
          <p:cNvPr id="41987" name="Rectangle 3"/>
          <p:cNvSpPr>
            <a:spLocks noGrp="1" noChangeArrowheads="1"/>
          </p:cNvSpPr>
          <p:nvPr>
            <p:ph type="body" idx="4294967295"/>
          </p:nvPr>
        </p:nvSpPr>
        <p:spPr/>
        <p:txBody>
          <a:bodyPr/>
          <a:lstStyle/>
          <a:p>
            <a:pPr eaLnBrk="1" hangingPunct="1"/>
            <a:endParaRPr lang="en-GB" smtClean="0"/>
          </a:p>
        </p:txBody>
      </p:sp>
      <p:pic>
        <p:nvPicPr>
          <p:cNvPr id="837636" name="Picture 4" descr="baby yawning"/>
          <p:cNvPicPr>
            <a:picLocks noChangeAspect="1" noChangeArrowheads="1"/>
          </p:cNvPicPr>
          <p:nvPr/>
        </p:nvPicPr>
        <p:blipFill>
          <a:blip r:embed="rId3" cstate="print"/>
          <a:srcRect/>
          <a:stretch>
            <a:fillRect/>
          </a:stretch>
        </p:blipFill>
        <p:spPr bwMode="auto">
          <a:xfrm>
            <a:off x="0" y="-728663"/>
            <a:ext cx="9144000" cy="8347076"/>
          </a:xfrm>
          <a:prstGeom prst="rect">
            <a:avLst/>
          </a:prstGeom>
          <a:noFill/>
          <a:ln w="9525">
            <a:noFill/>
            <a:miter lim="800000"/>
            <a:headEnd/>
            <a:tailEnd/>
          </a:ln>
        </p:spPr>
      </p:pic>
      <p:sp>
        <p:nvSpPr>
          <p:cNvPr id="837637" name="Text Box 5"/>
          <p:cNvSpPr txBox="1">
            <a:spLocks noChangeArrowheads="1"/>
          </p:cNvSpPr>
          <p:nvPr/>
        </p:nvSpPr>
        <p:spPr bwMode="auto">
          <a:xfrm>
            <a:off x="179388" y="0"/>
            <a:ext cx="5759450" cy="1311275"/>
          </a:xfrm>
          <a:prstGeom prst="rect">
            <a:avLst/>
          </a:prstGeom>
          <a:noFill/>
          <a:ln w="9525">
            <a:noFill/>
            <a:miter lim="800000"/>
            <a:headEnd/>
            <a:tailEnd/>
          </a:ln>
        </p:spPr>
        <p:txBody>
          <a:bodyPr>
            <a:spAutoFit/>
          </a:bodyPr>
          <a:lstStyle/>
          <a:p>
            <a:pPr eaLnBrk="1" hangingPunct="1">
              <a:spcBef>
                <a:spcPct val="50000"/>
              </a:spcBef>
            </a:pPr>
            <a:r>
              <a:rPr lang="en-GB" sz="3200">
                <a:solidFill>
                  <a:schemeClr val="bg1"/>
                </a:solidFill>
                <a:latin typeface="Arial Black" pitchFamily="34" charset="0"/>
              </a:rPr>
              <a:t>Predictability and</a:t>
            </a:r>
          </a:p>
          <a:p>
            <a:pPr eaLnBrk="1" hangingPunct="1">
              <a:spcBef>
                <a:spcPct val="50000"/>
              </a:spcBef>
            </a:pPr>
            <a:r>
              <a:rPr lang="en-GB" sz="3200">
                <a:solidFill>
                  <a:schemeClr val="bg1"/>
                </a:solidFill>
                <a:latin typeface="Arial Black" pitchFamily="34" charset="0"/>
              </a:rPr>
              <a:t>Attunement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7636"/>
                                        </p:tgtEl>
                                        <p:attrNameLst>
                                          <p:attrName>style.visibility</p:attrName>
                                        </p:attrNameLst>
                                      </p:cBhvr>
                                      <p:to>
                                        <p:strVal val="visible"/>
                                      </p:to>
                                    </p:set>
                                    <p:animEffect transition="in" filter="fade">
                                      <p:cBhvr>
                                        <p:cTn id="7" dur="2000"/>
                                        <p:tgtEl>
                                          <p:spTgt spid="837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37637">
                                            <p:txEl>
                                              <p:pRg st="0" end="0"/>
                                            </p:txEl>
                                          </p:spTgt>
                                        </p:tgtEl>
                                        <p:attrNameLst>
                                          <p:attrName>style.visibility</p:attrName>
                                        </p:attrNameLst>
                                      </p:cBhvr>
                                      <p:to>
                                        <p:strVal val="visible"/>
                                      </p:to>
                                    </p:set>
                                    <p:animEffect transition="in" filter="fade">
                                      <p:cBhvr>
                                        <p:cTn id="12" dur="500"/>
                                        <p:tgtEl>
                                          <p:spTgt spid="83763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37637">
                                            <p:txEl>
                                              <p:pRg st="1" end="1"/>
                                            </p:txEl>
                                          </p:spTgt>
                                        </p:tgtEl>
                                        <p:attrNameLst>
                                          <p:attrName>style.visibility</p:attrName>
                                        </p:attrNameLst>
                                      </p:cBhvr>
                                      <p:to>
                                        <p:strVal val="visible"/>
                                      </p:to>
                                    </p:set>
                                    <p:animEffect transition="in" filter="fade">
                                      <p:cBhvr>
                                        <p:cTn id="15" dur="500"/>
                                        <p:tgtEl>
                                          <p:spTgt spid="837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ltLang="en-US" smtClean="0"/>
          </a:p>
        </p:txBody>
      </p:sp>
      <p:sp>
        <p:nvSpPr>
          <p:cNvPr id="41987" name="Content Placeholder 2"/>
          <p:cNvSpPr>
            <a:spLocks noGrp="1"/>
          </p:cNvSpPr>
          <p:nvPr>
            <p:ph idx="1"/>
          </p:nvPr>
        </p:nvSpPr>
        <p:spPr/>
        <p:txBody>
          <a:bodyPr/>
          <a:lstStyle/>
          <a:p>
            <a:pPr algn="ctr">
              <a:buFont typeface="Wingdings" pitchFamily="2" charset="2"/>
              <a:buNone/>
            </a:pPr>
            <a:r>
              <a:rPr lang="en-US" altLang="en-US" sz="4400" b="1" smtClean="0">
                <a:solidFill>
                  <a:srgbClr val="FF0000"/>
                </a:solidFill>
              </a:rPr>
              <a:t>Warning: </a:t>
            </a:r>
          </a:p>
          <a:p>
            <a:pPr algn="ctr">
              <a:buFont typeface="Wingdings" pitchFamily="2" charset="2"/>
              <a:buNone/>
            </a:pPr>
            <a:endParaRPr lang="en-US" altLang="en-US" sz="4400" b="1" smtClean="0"/>
          </a:p>
          <a:p>
            <a:pPr algn="ctr">
              <a:buFont typeface="Wingdings" pitchFamily="2" charset="2"/>
              <a:buNone/>
            </a:pPr>
            <a:r>
              <a:rPr lang="en-US" altLang="en-US" sz="4400" b="1" smtClean="0"/>
              <a:t>Cute animal pictures </a:t>
            </a:r>
          </a:p>
          <a:p>
            <a:pPr algn="ctr">
              <a:buFont typeface="Wingdings" pitchFamily="2" charset="2"/>
              <a:buNone/>
            </a:pPr>
            <a:r>
              <a:rPr lang="en-US" altLang="en-US" sz="4400" b="1" smtClean="0"/>
              <a:t>to follow</a:t>
            </a:r>
          </a:p>
        </p:txBody>
      </p:sp>
      <p:sp>
        <p:nvSpPr>
          <p:cNvPr id="44036" name="Footer Placeholder 3"/>
          <p:cNvSpPr>
            <a:spLocks noGrp="1"/>
          </p:cNvSpPr>
          <p:nvPr>
            <p:ph type="ftr" sz="quarter" idx="11"/>
          </p:nvPr>
        </p:nvSpPr>
        <p:spPr>
          <a:xfrm>
            <a:off x="457200" y="6245225"/>
            <a:ext cx="2133600" cy="476250"/>
          </a:xfrm>
          <a:ln>
            <a:miter lim="800000"/>
            <a:headEnd/>
            <a:tailEnd/>
          </a:ln>
        </p:spPr>
        <p:txBody>
          <a:bodyPr/>
          <a:lstStyle/>
          <a:p>
            <a:pPr algn="l">
              <a:defRPr/>
            </a:pPr>
            <a:endParaRPr lang="en-US" altLang="en-US" smtClean="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endParaRPr lang="en-US" altLang="en-US" smtClean="0"/>
          </a:p>
        </p:txBody>
      </p:sp>
      <p:sp>
        <p:nvSpPr>
          <p:cNvPr id="43011" name="Rectangle 3"/>
          <p:cNvSpPr>
            <a:spLocks noGrp="1" noChangeArrowheads="1"/>
          </p:cNvSpPr>
          <p:nvPr>
            <p:ph type="body" idx="4294967295"/>
          </p:nvPr>
        </p:nvSpPr>
        <p:spPr/>
        <p:txBody>
          <a:bodyPr/>
          <a:lstStyle/>
          <a:p>
            <a:endParaRPr lang="en-US" altLang="en-US" smtClean="0"/>
          </a:p>
        </p:txBody>
      </p:sp>
      <p:pic>
        <p:nvPicPr>
          <p:cNvPr id="43012" name="Picture 4" descr="polar mum"/>
          <p:cNvPicPr>
            <a:picLocks noChangeAspect="1" noChangeArrowheads="1"/>
          </p:cNvPicPr>
          <p:nvPr/>
        </p:nvPicPr>
        <p:blipFill>
          <a:blip r:embed="rId3" cstate="print"/>
          <a:srcRect/>
          <a:stretch>
            <a:fillRect/>
          </a:stretch>
        </p:blipFill>
        <p:spPr bwMode="auto">
          <a:xfrm>
            <a:off x="-541338" y="-458788"/>
            <a:ext cx="9685338" cy="7780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endParaRPr lang="en-US" altLang="en-US" smtClean="0"/>
          </a:p>
        </p:txBody>
      </p:sp>
      <p:sp>
        <p:nvSpPr>
          <p:cNvPr id="44035" name="Rectangle 3"/>
          <p:cNvSpPr>
            <a:spLocks noGrp="1" noChangeArrowheads="1"/>
          </p:cNvSpPr>
          <p:nvPr>
            <p:ph type="body" idx="4294967295"/>
          </p:nvPr>
        </p:nvSpPr>
        <p:spPr/>
        <p:txBody>
          <a:bodyPr/>
          <a:lstStyle/>
          <a:p>
            <a:endParaRPr lang="en-US" altLang="en-US" smtClean="0"/>
          </a:p>
        </p:txBody>
      </p:sp>
      <p:pic>
        <p:nvPicPr>
          <p:cNvPr id="44036" name="Picture 4" descr="otter"/>
          <p:cNvPicPr>
            <a:picLocks noChangeAspect="1" noChangeArrowheads="1"/>
          </p:cNvPicPr>
          <p:nvPr/>
        </p:nvPicPr>
        <p:blipFill>
          <a:blip r:embed="rId3" cstate="print"/>
          <a:srcRect/>
          <a:stretch>
            <a:fillRect/>
          </a:stretch>
        </p:blipFill>
        <p:spPr bwMode="auto">
          <a:xfrm>
            <a:off x="1471613" y="-171450"/>
            <a:ext cx="5348287" cy="741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altLang="en-US" smtClean="0"/>
          </a:p>
        </p:txBody>
      </p:sp>
      <p:pic>
        <p:nvPicPr>
          <p:cNvPr id="45059" name="Content Placeholder 4"/>
          <p:cNvPicPr>
            <a:picLocks noGrp="1" noChangeAspect="1"/>
          </p:cNvPicPr>
          <p:nvPr>
            <p:ph idx="1"/>
          </p:nvPr>
        </p:nvPicPr>
        <p:blipFill>
          <a:blip r:embed="rId2" cstate="print"/>
          <a:srcRect/>
          <a:stretch>
            <a:fillRect/>
          </a:stretch>
        </p:blipFill>
        <p:spPr>
          <a:xfrm>
            <a:off x="-612775" y="0"/>
            <a:ext cx="10366375" cy="6911975"/>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endParaRPr lang="en-US" altLang="en-US" smtClean="0"/>
          </a:p>
        </p:txBody>
      </p:sp>
      <p:sp>
        <p:nvSpPr>
          <p:cNvPr id="46083" name="Rectangle 3"/>
          <p:cNvSpPr>
            <a:spLocks noGrp="1" noChangeArrowheads="1"/>
          </p:cNvSpPr>
          <p:nvPr>
            <p:ph type="body" idx="4294967295"/>
          </p:nvPr>
        </p:nvSpPr>
        <p:spPr/>
        <p:txBody>
          <a:bodyPr/>
          <a:lstStyle/>
          <a:p>
            <a:endParaRPr lang="en-US" altLang="en-US" smtClean="0"/>
          </a:p>
        </p:txBody>
      </p:sp>
      <p:pic>
        <p:nvPicPr>
          <p:cNvPr id="46084" name="Picture 4" descr="tiegrss"/>
          <p:cNvPicPr>
            <a:picLocks noChangeAspect="1" noChangeArrowheads="1"/>
          </p:cNvPicPr>
          <p:nvPr/>
        </p:nvPicPr>
        <p:blipFill>
          <a:blip r:embed="rId3" cstate="print"/>
          <a:srcRect/>
          <a:stretch>
            <a:fillRect/>
          </a:stretch>
        </p:blipFill>
        <p:spPr bwMode="auto">
          <a:xfrm>
            <a:off x="-684213" y="-698500"/>
            <a:ext cx="10728326" cy="8248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79375"/>
            <a:ext cx="8856662" cy="1169551"/>
          </a:xfrm>
          <a:prstGeom prst="rect">
            <a:avLst/>
          </a:prstGeom>
        </p:spPr>
        <p:txBody>
          <a:bodyPr>
            <a:spAutoFit/>
          </a:bodyPr>
          <a:lstStyle/>
          <a:p>
            <a:pPr>
              <a:defRPr/>
            </a:pPr>
            <a:endParaRPr lang="en-GB" b="1" dirty="0"/>
          </a:p>
          <a:p>
            <a:pPr algn="ctr">
              <a:defRPr/>
            </a:pPr>
            <a:r>
              <a:rPr lang="en-GB" sz="3200" b="1" dirty="0">
                <a:solidFill>
                  <a:srgbClr val="7030A0"/>
                </a:solidFill>
                <a:latin typeface="+mn-lt"/>
              </a:rPr>
              <a:t>Aims / Topics:</a:t>
            </a:r>
          </a:p>
          <a:p>
            <a:pPr>
              <a:defRPr/>
            </a:pPr>
            <a:r>
              <a:rPr lang="en-GB" sz="2000" b="1" dirty="0">
                <a:latin typeface="+mn-lt"/>
              </a:rPr>
              <a:t> </a:t>
            </a:r>
            <a:endParaRPr lang="en-GB" sz="2000" dirty="0">
              <a:latin typeface="+mn-lt"/>
            </a:endParaRPr>
          </a:p>
        </p:txBody>
      </p:sp>
      <p:sp>
        <p:nvSpPr>
          <p:cNvPr id="3" name="Title 2"/>
          <p:cNvSpPr>
            <a:spLocks noGrp="1"/>
          </p:cNvSpPr>
          <p:nvPr>
            <p:ph type="title"/>
          </p:nvPr>
        </p:nvSpPr>
        <p:spPr/>
        <p:txBody>
          <a:bodyPr/>
          <a:lstStyle/>
          <a:p>
            <a:r>
              <a:rPr lang="en-GB" b="1" dirty="0" smtClean="0"/>
              <a:t>Aims and Topics</a:t>
            </a:r>
            <a:endParaRPr lang="en-GB" b="1" dirty="0"/>
          </a:p>
        </p:txBody>
      </p:sp>
      <p:sp>
        <p:nvSpPr>
          <p:cNvPr id="4" name="Content Placeholder 3"/>
          <p:cNvSpPr>
            <a:spLocks noGrp="1"/>
          </p:cNvSpPr>
          <p:nvPr>
            <p:ph idx="1"/>
          </p:nvPr>
        </p:nvSpPr>
        <p:spPr>
          <a:xfrm>
            <a:off x="467544" y="1196752"/>
            <a:ext cx="8229600" cy="5112568"/>
          </a:xfrm>
        </p:spPr>
        <p:txBody>
          <a:bodyPr/>
          <a:lstStyle/>
          <a:p>
            <a:pPr marL="285750" indent="-285750">
              <a:buFont typeface="Arial" panose="020B0604020202020204" pitchFamily="34" charset="0"/>
              <a:buChar char="•"/>
              <a:defRPr/>
            </a:pPr>
            <a:r>
              <a:rPr lang="en-GB" sz="2000" dirty="0" smtClean="0"/>
              <a:t>Understanding the key elements of contemporary attachment theory.</a:t>
            </a:r>
          </a:p>
          <a:p>
            <a:pPr marL="285750" indent="-285750">
              <a:buFont typeface="Arial" panose="020B0604020202020204" pitchFamily="34" charset="0"/>
              <a:buChar char="•"/>
              <a:defRPr/>
            </a:pPr>
            <a:endParaRPr lang="en-GB" sz="2000" dirty="0" smtClean="0"/>
          </a:p>
          <a:p>
            <a:pPr marL="285750" indent="-285750">
              <a:buFont typeface="Arial" panose="020B0604020202020204" pitchFamily="34" charset="0"/>
              <a:buChar char="•"/>
              <a:defRPr/>
            </a:pPr>
            <a:r>
              <a:rPr lang="en-GB" sz="2000" dirty="0" smtClean="0"/>
              <a:t>Understanding the developmental pathways which lead to the different attachment / self-protective strategies.</a:t>
            </a:r>
          </a:p>
          <a:p>
            <a:pPr marL="285750" indent="-285750">
              <a:buFont typeface="Arial" panose="020B0604020202020204" pitchFamily="34" charset="0"/>
              <a:buChar char="•"/>
              <a:defRPr/>
            </a:pPr>
            <a:endParaRPr lang="en-GB" sz="2000" dirty="0" smtClean="0"/>
          </a:p>
          <a:p>
            <a:pPr marL="285750" indent="-285750">
              <a:buFont typeface="Arial" panose="020B0604020202020204" pitchFamily="34" charset="0"/>
              <a:buChar char="•"/>
              <a:defRPr/>
            </a:pPr>
            <a:r>
              <a:rPr lang="en-GB" sz="2000" dirty="0" smtClean="0"/>
              <a:t>A chance for multi-disciplinary teams to develop a common language for discussing attachment, family dynamics and related issues.</a:t>
            </a:r>
          </a:p>
          <a:p>
            <a:pPr marL="285750" indent="-285750">
              <a:buFont typeface="Arial" panose="020B0604020202020204" pitchFamily="34" charset="0"/>
              <a:buChar char="•"/>
              <a:defRPr/>
            </a:pPr>
            <a:endParaRPr lang="en-GB" sz="2000" dirty="0" smtClean="0"/>
          </a:p>
          <a:p>
            <a:pPr marL="285750" indent="-285750">
              <a:buFont typeface="Arial" panose="020B0604020202020204" pitchFamily="34" charset="0"/>
              <a:buChar char="•"/>
              <a:defRPr/>
            </a:pPr>
            <a:r>
              <a:rPr lang="en-GB" sz="2000" dirty="0" smtClean="0"/>
              <a:t>Identifying how different attachment strategies may be expressed in verbal and non-verbal communication.</a:t>
            </a:r>
          </a:p>
          <a:p>
            <a:pPr marL="285750" indent="-285750">
              <a:buFont typeface="Arial" panose="020B0604020202020204" pitchFamily="34" charset="0"/>
              <a:buChar char="•"/>
              <a:defRPr/>
            </a:pPr>
            <a:endParaRPr lang="en-GB" sz="2000" dirty="0" smtClean="0"/>
          </a:p>
          <a:p>
            <a:pPr marL="285750" indent="-285750">
              <a:buFont typeface="Arial" panose="020B0604020202020204" pitchFamily="34" charset="0"/>
              <a:buChar char="•"/>
              <a:defRPr/>
            </a:pPr>
            <a:r>
              <a:rPr lang="en-GB" sz="2000" dirty="0" smtClean="0"/>
              <a:t>Considering how you can support relationships within the family system</a:t>
            </a:r>
          </a:p>
          <a:p>
            <a:pPr marL="285750" indent="-285750">
              <a:buFont typeface="Arial" panose="020B0604020202020204" pitchFamily="34" charset="0"/>
              <a:buChar char="•"/>
              <a:defRPr/>
            </a:pPr>
            <a:endParaRPr lang="en-GB" sz="2000" dirty="0" smtClean="0"/>
          </a:p>
          <a:p>
            <a:pPr marL="285750" indent="-285750">
              <a:buFont typeface="Arial" panose="020B0604020202020204" pitchFamily="34" charset="0"/>
              <a:buChar char="•"/>
              <a:defRPr/>
            </a:pPr>
            <a:endParaRPr lang="en-GB" sz="1800"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altLang="en-US" smtClean="0"/>
          </a:p>
        </p:txBody>
      </p:sp>
      <p:sp>
        <p:nvSpPr>
          <p:cNvPr id="51203" name="Footer Placeholder 3"/>
          <p:cNvSpPr>
            <a:spLocks noGrp="1"/>
          </p:cNvSpPr>
          <p:nvPr>
            <p:ph type="ftr" sz="quarter" idx="11"/>
          </p:nvPr>
        </p:nvSpPr>
        <p:spPr>
          <a:xfrm>
            <a:off x="457200" y="6245225"/>
            <a:ext cx="2133600" cy="476250"/>
          </a:xfrm>
          <a:ln>
            <a:miter lim="800000"/>
            <a:headEnd/>
            <a:tailEnd/>
          </a:ln>
        </p:spPr>
        <p:txBody>
          <a:bodyPr/>
          <a:lstStyle/>
          <a:p>
            <a:pPr algn="l">
              <a:defRPr/>
            </a:pPr>
            <a:endParaRPr lang="en-US" altLang="en-US" smtClean="0">
              <a:cs typeface="Arial" charset="0"/>
            </a:endParaRPr>
          </a:p>
        </p:txBody>
      </p:sp>
      <p:pic>
        <p:nvPicPr>
          <p:cNvPr id="47108" name="Content Placeholder 6"/>
          <p:cNvPicPr>
            <a:picLocks noGrp="1" noChangeAspect="1"/>
          </p:cNvPicPr>
          <p:nvPr>
            <p:ph idx="1"/>
          </p:nvPr>
        </p:nvPicPr>
        <p:blipFill>
          <a:blip r:embed="rId2" cstate="print"/>
          <a:srcRect/>
          <a:stretch>
            <a:fillRect/>
          </a:stretch>
        </p:blipFill>
        <p:spPr>
          <a:xfrm>
            <a:off x="1258888" y="0"/>
            <a:ext cx="5959475" cy="685800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endParaRPr lang="en-US" altLang="en-US" smtClean="0"/>
          </a:p>
        </p:txBody>
      </p:sp>
      <p:sp>
        <p:nvSpPr>
          <p:cNvPr id="49155" name="Rectangle 3"/>
          <p:cNvSpPr>
            <a:spLocks noGrp="1" noChangeArrowheads="1"/>
          </p:cNvSpPr>
          <p:nvPr>
            <p:ph type="body" idx="4294967295"/>
          </p:nvPr>
        </p:nvSpPr>
        <p:spPr/>
        <p:txBody>
          <a:bodyPr/>
          <a:lstStyle/>
          <a:p>
            <a:endParaRPr lang="en-US" altLang="en-US" smtClean="0"/>
          </a:p>
        </p:txBody>
      </p:sp>
      <p:pic>
        <p:nvPicPr>
          <p:cNvPr id="49156" name="Picture 4" descr="dolphins"/>
          <p:cNvPicPr>
            <a:picLocks noChangeAspect="1" noChangeArrowheads="1"/>
          </p:cNvPicPr>
          <p:nvPr/>
        </p:nvPicPr>
        <p:blipFill>
          <a:blip r:embed="rId3" cstate="print"/>
          <a:srcRect/>
          <a:stretch>
            <a:fillRect/>
          </a:stretch>
        </p:blipFill>
        <p:spPr bwMode="auto">
          <a:xfrm>
            <a:off x="0" y="-387350"/>
            <a:ext cx="12061825" cy="8208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endParaRPr lang="en-US" altLang="en-US" smtClean="0"/>
          </a:p>
        </p:txBody>
      </p:sp>
      <p:sp>
        <p:nvSpPr>
          <p:cNvPr id="55299" name="Rectangle 3"/>
          <p:cNvSpPr>
            <a:spLocks noGrp="1" noChangeArrowheads="1"/>
          </p:cNvSpPr>
          <p:nvPr>
            <p:ph type="body" idx="4294967295"/>
          </p:nvPr>
        </p:nvSpPr>
        <p:spPr/>
        <p:txBody>
          <a:bodyPr/>
          <a:lstStyle/>
          <a:p>
            <a:endParaRPr lang="en-US" altLang="en-US" smtClean="0"/>
          </a:p>
        </p:txBody>
      </p:sp>
      <p:pic>
        <p:nvPicPr>
          <p:cNvPr id="55300" name="Picture 5" descr="ANd9GcS6-7l6_1IDbnpZmrMFBCoHM9dWMzA23zb4sUtqF-d2TmQyCodx"/>
          <p:cNvPicPr>
            <a:picLocks noChangeAspect="1" noChangeArrowheads="1"/>
          </p:cNvPicPr>
          <p:nvPr/>
        </p:nvPicPr>
        <p:blipFill>
          <a:blip r:embed="rId2" cstate="print"/>
          <a:srcRect/>
          <a:stretch>
            <a:fillRect/>
          </a:stretch>
        </p:blipFill>
        <p:spPr bwMode="auto">
          <a:xfrm>
            <a:off x="0" y="0"/>
            <a:ext cx="930275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endParaRPr lang="en-US" altLang="en-US" smtClean="0"/>
          </a:p>
        </p:txBody>
      </p:sp>
      <p:sp>
        <p:nvSpPr>
          <p:cNvPr id="56323" name="Rectangle 3"/>
          <p:cNvSpPr>
            <a:spLocks noGrp="1" noChangeArrowheads="1"/>
          </p:cNvSpPr>
          <p:nvPr>
            <p:ph type="body" idx="4294967295"/>
          </p:nvPr>
        </p:nvSpPr>
        <p:spPr/>
        <p:txBody>
          <a:bodyPr/>
          <a:lstStyle/>
          <a:p>
            <a:endParaRPr lang="en-US" altLang="en-US" smtClean="0"/>
          </a:p>
        </p:txBody>
      </p:sp>
      <p:pic>
        <p:nvPicPr>
          <p:cNvPr id="56324" name="Picture 4" descr="elephants"/>
          <p:cNvPicPr>
            <a:picLocks noChangeAspect="1" noChangeArrowheads="1"/>
          </p:cNvPicPr>
          <p:nvPr/>
        </p:nvPicPr>
        <p:blipFill>
          <a:blip r:embed="rId3" cstate="print"/>
          <a:srcRect/>
          <a:stretch>
            <a:fillRect/>
          </a:stretch>
        </p:blipFill>
        <p:spPr bwMode="auto">
          <a:xfrm>
            <a:off x="-1116013" y="-1035050"/>
            <a:ext cx="11376026" cy="9577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endParaRPr lang="en-US" altLang="en-US" smtClean="0"/>
          </a:p>
        </p:txBody>
      </p:sp>
      <p:sp>
        <p:nvSpPr>
          <p:cNvPr id="57347" name="Footer Placeholder 3"/>
          <p:cNvSpPr txBox="1">
            <a:spLocks noGrp="1"/>
          </p:cNvSpPr>
          <p:nvPr/>
        </p:nvSpPr>
        <p:spPr bwMode="auto">
          <a:xfrm>
            <a:off x="428625" y="6286500"/>
            <a:ext cx="2895600" cy="457200"/>
          </a:xfrm>
          <a:prstGeom prst="rect">
            <a:avLst/>
          </a:prstGeom>
          <a:noFill/>
          <a:ln w="9525">
            <a:noFill/>
            <a:miter lim="800000"/>
            <a:headEnd/>
            <a:tailEnd/>
          </a:ln>
        </p:spPr>
        <p:txBody>
          <a:bodyPr/>
          <a:lstStyle/>
          <a:p>
            <a:pPr eaLnBrk="1" hangingPunct="1"/>
            <a:endParaRPr lang="en-US" altLang="en-US" sz="800">
              <a:cs typeface="Arial" charset="0"/>
            </a:endParaRPr>
          </a:p>
        </p:txBody>
      </p:sp>
      <p:pic>
        <p:nvPicPr>
          <p:cNvPr id="57348" name="Picture 4" descr="attuned gaze"/>
          <p:cNvPicPr>
            <a:picLocks noGrp="1" noChangeAspect="1" noChangeArrowheads="1"/>
          </p:cNvPicPr>
          <p:nvPr>
            <p:ph idx="4294967295"/>
          </p:nvPr>
        </p:nvPicPr>
        <p:blipFill>
          <a:blip r:embed="rId3" cstate="print"/>
          <a:srcRect/>
          <a:stretch>
            <a:fillRect/>
          </a:stretch>
        </p:blipFill>
        <p:spPr>
          <a:xfrm>
            <a:off x="-684213" y="-171450"/>
            <a:ext cx="9828213" cy="7029450"/>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endParaRPr lang="en-US" altLang="en-US" smtClean="0"/>
          </a:p>
        </p:txBody>
      </p:sp>
      <p:pic>
        <p:nvPicPr>
          <p:cNvPr id="58371" name="Picture 4" descr="elephants"/>
          <p:cNvPicPr>
            <a:picLocks noGrp="1" noChangeAspect="1" noChangeArrowheads="1"/>
          </p:cNvPicPr>
          <p:nvPr>
            <p:ph type="body" idx="4294967295"/>
          </p:nvPr>
        </p:nvPicPr>
        <p:blipFill>
          <a:blip r:embed="rId2" cstate="print"/>
          <a:srcRect/>
          <a:stretch>
            <a:fillRect/>
          </a:stretch>
        </p:blipFill>
        <p:spPr>
          <a:xfrm>
            <a:off x="1476375" y="3357563"/>
            <a:ext cx="5940425" cy="3968750"/>
          </a:xfrm>
        </p:spPr>
      </p:pic>
      <p:pic>
        <p:nvPicPr>
          <p:cNvPr id="58372" name="Picture 4" descr="attuned gaze"/>
          <p:cNvPicPr>
            <a:picLocks noChangeAspect="1" noChangeArrowheads="1"/>
          </p:cNvPicPr>
          <p:nvPr/>
        </p:nvPicPr>
        <p:blipFill>
          <a:blip r:embed="rId3" cstate="print"/>
          <a:srcRect/>
          <a:stretch>
            <a:fillRect/>
          </a:stretch>
        </p:blipFill>
        <p:spPr bwMode="auto">
          <a:xfrm>
            <a:off x="1476375" y="-100013"/>
            <a:ext cx="5975350" cy="38163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7200" dirty="0" smtClean="0">
                <a:solidFill>
                  <a:schemeClr val="accent3"/>
                </a:solidFill>
              </a:rPr>
              <a:t>Key Figures</a:t>
            </a:r>
          </a:p>
        </p:txBody>
      </p:sp>
      <p:sp>
        <p:nvSpPr>
          <p:cNvPr id="8" name="Content Placeholder 7"/>
          <p:cNvSpPr>
            <a:spLocks noGrp="1"/>
          </p:cNvSpPr>
          <p:nvPr>
            <p:ph idx="1"/>
          </p:nvPr>
        </p:nvSpPr>
        <p:spPr/>
        <p:txBody>
          <a:bodyPr/>
          <a:lstStyle/>
          <a:p>
            <a:endParaRPr lang="en-GB"/>
          </a:p>
        </p:txBody>
      </p:sp>
      <p:pic>
        <p:nvPicPr>
          <p:cNvPr id="25603" name="Picture 3" descr="john-bowlby-1"/>
          <p:cNvPicPr>
            <a:picLocks noChangeAspect="1" noChangeArrowheads="1"/>
          </p:cNvPicPr>
          <p:nvPr/>
        </p:nvPicPr>
        <p:blipFill>
          <a:blip r:embed="rId3" cstate="print"/>
          <a:srcRect/>
          <a:stretch>
            <a:fillRect/>
          </a:stretch>
        </p:blipFill>
        <p:spPr bwMode="auto">
          <a:xfrm>
            <a:off x="179388" y="1628775"/>
            <a:ext cx="2178050" cy="3024188"/>
          </a:xfrm>
          <a:prstGeom prst="rect">
            <a:avLst/>
          </a:prstGeom>
          <a:noFill/>
          <a:ln w="9525">
            <a:noFill/>
            <a:miter lim="800000"/>
            <a:headEnd/>
            <a:tailEnd/>
          </a:ln>
        </p:spPr>
      </p:pic>
      <p:pic>
        <p:nvPicPr>
          <p:cNvPr id="25604" name="Picture 4" descr="277070_30231501575_3375089_n"/>
          <p:cNvPicPr>
            <a:picLocks noChangeAspect="1" noChangeArrowheads="1"/>
          </p:cNvPicPr>
          <p:nvPr/>
        </p:nvPicPr>
        <p:blipFill>
          <a:blip r:embed="rId4" cstate="print"/>
          <a:srcRect/>
          <a:stretch>
            <a:fillRect/>
          </a:stretch>
        </p:blipFill>
        <p:spPr bwMode="auto">
          <a:xfrm>
            <a:off x="2411413" y="1628775"/>
            <a:ext cx="2163762" cy="3024188"/>
          </a:xfrm>
          <a:prstGeom prst="rect">
            <a:avLst/>
          </a:prstGeom>
          <a:noFill/>
          <a:ln w="9525">
            <a:noFill/>
            <a:miter lim="800000"/>
            <a:headEnd/>
            <a:tailEnd/>
          </a:ln>
        </p:spPr>
      </p:pic>
      <p:pic>
        <p:nvPicPr>
          <p:cNvPr id="25605" name="Picture 5" descr="mary-main-1"/>
          <p:cNvPicPr>
            <a:picLocks noChangeAspect="1" noChangeArrowheads="1"/>
          </p:cNvPicPr>
          <p:nvPr/>
        </p:nvPicPr>
        <p:blipFill>
          <a:blip r:embed="rId5" cstate="print"/>
          <a:srcRect/>
          <a:stretch>
            <a:fillRect/>
          </a:stretch>
        </p:blipFill>
        <p:spPr bwMode="auto">
          <a:xfrm>
            <a:off x="6877050" y="1628775"/>
            <a:ext cx="2087563" cy="3024188"/>
          </a:xfrm>
          <a:prstGeom prst="rect">
            <a:avLst/>
          </a:prstGeom>
          <a:noFill/>
          <a:ln w="9525">
            <a:noFill/>
            <a:miter lim="800000"/>
            <a:headEnd/>
            <a:tailEnd/>
          </a:ln>
        </p:spPr>
      </p:pic>
      <p:pic>
        <p:nvPicPr>
          <p:cNvPr id="25606" name="Picture 6" descr="ANd9GcSMlCVVeOKTIjlU8l8Oh7LhB5nfIYmkG5ihvGbNPUQ5XrjRaDGc"/>
          <p:cNvPicPr>
            <a:picLocks noChangeAspect="1" noChangeArrowheads="1"/>
          </p:cNvPicPr>
          <p:nvPr/>
        </p:nvPicPr>
        <p:blipFill>
          <a:blip r:embed="rId6" cstate="print"/>
          <a:srcRect/>
          <a:stretch>
            <a:fillRect/>
          </a:stretch>
        </p:blipFill>
        <p:spPr bwMode="auto">
          <a:xfrm>
            <a:off x="4643438" y="1628775"/>
            <a:ext cx="2139950" cy="3024188"/>
          </a:xfrm>
          <a:prstGeom prst="rect">
            <a:avLst/>
          </a:prstGeom>
          <a:noFill/>
          <a:ln w="9525">
            <a:noFill/>
            <a:miter lim="800000"/>
            <a:headEnd/>
            <a:tailEnd/>
          </a:ln>
        </p:spPr>
      </p:pic>
      <p:sp>
        <p:nvSpPr>
          <p:cNvPr id="25607" name="Text Box 7"/>
          <p:cNvSpPr txBox="1">
            <a:spLocks noChangeArrowheads="1"/>
          </p:cNvSpPr>
          <p:nvPr/>
        </p:nvSpPr>
        <p:spPr bwMode="auto">
          <a:xfrm>
            <a:off x="250825" y="4941888"/>
            <a:ext cx="8713788" cy="1160462"/>
          </a:xfrm>
          <a:prstGeom prst="rect">
            <a:avLst/>
          </a:prstGeom>
          <a:noFill/>
          <a:ln w="9525" algn="ctr">
            <a:noFill/>
            <a:miter lim="800000"/>
            <a:headEnd/>
            <a:tailEnd/>
          </a:ln>
        </p:spPr>
        <p:txBody>
          <a:bodyPr>
            <a:spAutoFit/>
          </a:bodyPr>
          <a:lstStyle/>
          <a:p>
            <a:pPr marL="342900" indent="-342900">
              <a:spcBef>
                <a:spcPct val="50000"/>
              </a:spcBef>
              <a:buClr>
                <a:srgbClr val="6A205F"/>
              </a:buClr>
              <a:buSzPct val="75000"/>
              <a:buFont typeface="Wingdings" pitchFamily="2" charset="2"/>
              <a:buNone/>
            </a:pPr>
            <a:r>
              <a:rPr lang="en-GB" sz="2800">
                <a:latin typeface="Arial" charset="0"/>
              </a:rPr>
              <a:t>John Bowlby                   Patricia Crittenden </a:t>
            </a:r>
          </a:p>
          <a:p>
            <a:pPr marL="342900" indent="-342900">
              <a:spcBef>
                <a:spcPct val="50000"/>
              </a:spcBef>
              <a:buClr>
                <a:srgbClr val="6A205F"/>
              </a:buClr>
              <a:buSzPct val="75000"/>
              <a:buFont typeface="Wingdings" pitchFamily="2" charset="2"/>
              <a:buNone/>
            </a:pPr>
            <a:r>
              <a:rPr lang="en-GB" sz="2800">
                <a:latin typeface="Arial" charset="0"/>
              </a:rPr>
              <a:t>                   Mary Ainsworth                         Mary Main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z="4000" b="1" dirty="0" smtClean="0"/>
              <a:t>Strange Situation Procedure</a:t>
            </a:r>
          </a:p>
        </p:txBody>
      </p:sp>
      <p:sp>
        <p:nvSpPr>
          <p:cNvPr id="28675" name="Rectangle 3"/>
          <p:cNvSpPr>
            <a:spLocks noGrp="1" noChangeArrowheads="1"/>
          </p:cNvSpPr>
          <p:nvPr>
            <p:ph idx="1"/>
          </p:nvPr>
        </p:nvSpPr>
        <p:spPr>
          <a:xfrm>
            <a:off x="251520" y="1412776"/>
            <a:ext cx="8229600" cy="4525963"/>
          </a:xfrm>
        </p:spPr>
        <p:txBody>
          <a:bodyPr/>
          <a:lstStyle/>
          <a:p>
            <a:pPr eaLnBrk="1" hangingPunct="1">
              <a:defRPr/>
            </a:pPr>
            <a:r>
              <a:rPr lang="en-GB" altLang="en-US" sz="2800" dirty="0" smtClean="0"/>
              <a:t>Developed by Mary Ainsworth.</a:t>
            </a:r>
          </a:p>
          <a:p>
            <a:pPr eaLnBrk="1" hangingPunct="1">
              <a:defRPr/>
            </a:pPr>
            <a:r>
              <a:rPr lang="en-GB" altLang="en-US" sz="2800" dirty="0" smtClean="0"/>
              <a:t>Based on her work as a field </a:t>
            </a:r>
          </a:p>
          <a:p>
            <a:pPr marL="0" indent="0" eaLnBrk="1" hangingPunct="1">
              <a:buFontTx/>
              <a:buNone/>
              <a:defRPr/>
            </a:pPr>
            <a:r>
              <a:rPr lang="en-GB" altLang="en-US" sz="2800" dirty="0" smtClean="0"/>
              <a:t>     anthropologist in Uganda</a:t>
            </a:r>
          </a:p>
          <a:p>
            <a:pPr eaLnBrk="1" hangingPunct="1">
              <a:defRPr/>
            </a:pPr>
            <a:r>
              <a:rPr lang="en-GB" altLang="en-US" sz="2800" dirty="0" smtClean="0"/>
              <a:t>Then in Baltimore, Maryland.</a:t>
            </a:r>
          </a:p>
          <a:p>
            <a:pPr eaLnBrk="1" hangingPunct="1">
              <a:defRPr/>
            </a:pPr>
            <a:r>
              <a:rPr lang="en-GB" altLang="en-US" sz="2800" dirty="0" smtClean="0"/>
              <a:t>In experimental situation, carer and infant (12 – 15 months) separated / given a series of 3 minute stresses.</a:t>
            </a:r>
          </a:p>
          <a:p>
            <a:pPr eaLnBrk="1" hangingPunct="1">
              <a:defRPr/>
            </a:pPr>
            <a:r>
              <a:rPr lang="en-GB" altLang="en-US" sz="2800" dirty="0" smtClean="0"/>
              <a:t>Stresses involve intrusion of a stranger, being alone with the stranger, being reunited with carer while stranger still present (and variations).</a:t>
            </a:r>
          </a:p>
        </p:txBody>
      </p:sp>
      <p:pic>
        <p:nvPicPr>
          <p:cNvPr id="24580" name="Picture 5" descr="C:\Users\Clark\Pictures\aaaaastrange situation2.jpg"/>
          <p:cNvPicPr>
            <a:picLocks noChangeAspect="1" noChangeArrowheads="1"/>
          </p:cNvPicPr>
          <p:nvPr/>
        </p:nvPicPr>
        <p:blipFill>
          <a:blip r:embed="rId3" cstate="print"/>
          <a:srcRect/>
          <a:stretch>
            <a:fillRect/>
          </a:stretch>
        </p:blipFill>
        <p:spPr bwMode="auto">
          <a:xfrm>
            <a:off x="5844432" y="1196975"/>
            <a:ext cx="2980559"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How does the Strange Situation Procedure work?</a:t>
            </a:r>
            <a:endParaRPr lang="en-GB" sz="4000" b="1" dirty="0"/>
          </a:p>
        </p:txBody>
      </p:sp>
      <p:sp>
        <p:nvSpPr>
          <p:cNvPr id="3" name="Content Placeholder 2"/>
          <p:cNvSpPr>
            <a:spLocks noGrp="1"/>
          </p:cNvSpPr>
          <p:nvPr>
            <p:ph idx="1"/>
          </p:nvPr>
        </p:nvSpPr>
        <p:spPr/>
        <p:txBody>
          <a:bodyPr/>
          <a:lstStyle/>
          <a:p>
            <a:r>
              <a:rPr lang="en-GB" dirty="0" smtClean="0"/>
              <a:t>Based on the activation of two systems within the infant:</a:t>
            </a:r>
          </a:p>
          <a:p>
            <a:pPr>
              <a:buNone/>
            </a:pPr>
            <a:endParaRPr lang="en-GB" dirty="0" smtClean="0"/>
          </a:p>
          <a:p>
            <a:pPr>
              <a:buNone/>
            </a:pPr>
            <a:r>
              <a:rPr lang="en-GB" dirty="0" smtClean="0"/>
              <a:t>		- </a:t>
            </a:r>
            <a:r>
              <a:rPr lang="en-GB" b="1" dirty="0" smtClean="0"/>
              <a:t>Exploratory system </a:t>
            </a:r>
            <a:r>
              <a:rPr lang="en-GB" dirty="0" smtClean="0"/>
              <a:t>– exploring new 	environment, and new toys</a:t>
            </a:r>
          </a:p>
          <a:p>
            <a:pPr>
              <a:buNone/>
            </a:pPr>
            <a:r>
              <a:rPr lang="en-GB" dirty="0" smtClean="0"/>
              <a:t>		- </a:t>
            </a:r>
            <a:r>
              <a:rPr lang="en-GB" b="1" dirty="0" smtClean="0"/>
              <a:t>Attachment system </a:t>
            </a:r>
            <a:r>
              <a:rPr lang="en-GB" dirty="0" smtClean="0"/>
              <a:t>– ability to use 	attachment figure as a source of safety 	and comfort at moments of perceived	threat</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Type B – Strange Situation Procedure</a:t>
            </a:r>
            <a:endParaRPr lang="en-GB" sz="3200" b="1" dirty="0"/>
          </a:p>
        </p:txBody>
      </p:sp>
      <p:sp>
        <p:nvSpPr>
          <p:cNvPr id="3" name="Content Placeholder 2"/>
          <p:cNvSpPr>
            <a:spLocks noGrp="1"/>
          </p:cNvSpPr>
          <p:nvPr>
            <p:ph idx="1"/>
          </p:nvPr>
        </p:nvSpPr>
        <p:spPr/>
        <p:txBody>
          <a:bodyPr/>
          <a:lstStyle/>
          <a:p>
            <a:r>
              <a:rPr lang="en-GB" dirty="0" smtClean="0"/>
              <a:t>They were able to accurately signal their distress to the care giver on departure, and to approach the care giver on return in the safe expectation of receiving comfort.</a:t>
            </a:r>
          </a:p>
          <a:p>
            <a:r>
              <a:rPr lang="en-GB" dirty="0" smtClean="0"/>
              <a:t>Low threat: focus on playing with toys and exploring (</a:t>
            </a:r>
            <a:r>
              <a:rPr lang="en-GB" b="1" dirty="0" smtClean="0"/>
              <a:t>exploratory</a:t>
            </a:r>
            <a:r>
              <a:rPr lang="en-GB" dirty="0" smtClean="0"/>
              <a:t> system)</a:t>
            </a:r>
          </a:p>
          <a:p>
            <a:r>
              <a:rPr lang="en-GB" dirty="0" smtClean="0"/>
              <a:t>Higher threat: focus on seeking proximity to attachment figure (</a:t>
            </a:r>
            <a:r>
              <a:rPr lang="en-GB" b="1" dirty="0" smtClean="0"/>
              <a:t>attachment</a:t>
            </a:r>
            <a:r>
              <a:rPr lang="en-GB" dirty="0" smtClean="0"/>
              <a:t> system)</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2616" y="3860907"/>
            <a:ext cx="7819264" cy="30457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76569" y="-134550"/>
            <a:ext cx="4145400" cy="27618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392" name="Text Box 8"/>
          <p:cNvSpPr txBox="1">
            <a:spLocks noChangeArrowheads="1"/>
          </p:cNvSpPr>
          <p:nvPr/>
        </p:nvSpPr>
        <p:spPr bwMode="auto">
          <a:xfrm>
            <a:off x="179388" y="2852738"/>
            <a:ext cx="8713787" cy="88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defRPr sz="2800">
                <a:solidFill>
                  <a:schemeClr val="tx1"/>
                </a:solidFill>
                <a:latin typeface="Arial" charset="0"/>
              </a:defRPr>
            </a:lvl1pPr>
            <a:lvl2pPr marL="742950" indent="-285750">
              <a:defRPr sz="2400">
                <a:solidFill>
                  <a:schemeClr val="tx1"/>
                </a:solidFill>
                <a:latin typeface="Arial" charset="0"/>
              </a:defRPr>
            </a:lvl2pPr>
            <a:lvl3pPr marL="1143000" indent="-228600">
              <a:defRPr sz="2000">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6pPr>
            <a:lvl7pPr marL="29718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7pPr>
            <a:lvl8pPr marL="34290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8pPr>
            <a:lvl9pPr marL="3886200" indent="-228600" eaLnBrk="0" fontAlgn="base" hangingPunct="0">
              <a:spcBef>
                <a:spcPct val="20000"/>
              </a:spcBef>
              <a:spcAft>
                <a:spcPct val="0"/>
              </a:spcAft>
              <a:buClr>
                <a:srgbClr val="6A205F"/>
              </a:buClr>
              <a:buSzPct val="75000"/>
              <a:buFont typeface="Wingdings" pitchFamily="2" charset="2"/>
              <a:buChar char="q"/>
              <a:defRPr>
                <a:solidFill>
                  <a:schemeClr val="tx1"/>
                </a:solidFill>
                <a:latin typeface="Arial" charset="0"/>
              </a:defRPr>
            </a:lvl9pPr>
          </a:lstStyle>
          <a:p>
            <a:pPr>
              <a:buFont typeface="Wingdings" pitchFamily="2" charset="2"/>
              <a:buNone/>
            </a:pPr>
            <a:r>
              <a:rPr lang="en-GB" altLang="en-US" sz="2400"/>
              <a:t>“If relationships are where things go wrong, then relationships are where they are going to be put right.”</a:t>
            </a:r>
            <a:r>
              <a:rPr lang="en-GB" altLang="en-US"/>
              <a:t> </a:t>
            </a:r>
            <a:r>
              <a:rPr lang="en-GB" altLang="en-US" sz="1200"/>
              <a:t>(Howe, 2011, IX)</a:t>
            </a:r>
            <a:endParaRPr lang="en-GB" altLang="en-US" sz="2400"/>
          </a:p>
        </p:txBody>
      </p:sp>
      <p:pic>
        <p:nvPicPr>
          <p:cNvPr id="16387" name="Picture 3" descr="africanamericanboys450"/>
          <p:cNvPicPr>
            <a:picLocks noGrp="1" noChangeAspect="1" noChangeArrowheads="1"/>
          </p:cNvPicPr>
          <p:nvPr>
            <p:ph type="body" idx="4294967295"/>
          </p:nvPr>
        </p:nvPicPr>
        <p:blipFill>
          <a:blip r:embed="rId4" cstate="print">
            <a:extLst>
              <a:ext uri="{28A0092B-C50C-407E-A947-70E740481C1C}">
                <a14:useLocalDpi xmlns="" xmlns:a14="http://schemas.microsoft.com/office/drawing/2010/main" val="0"/>
              </a:ext>
            </a:extLst>
          </a:blip>
          <a:srcRect/>
          <a:stretch>
            <a:fillRect/>
          </a:stretch>
        </p:blipFill>
        <p:spPr>
          <a:xfrm>
            <a:off x="5940152" y="-459432"/>
            <a:ext cx="3445688" cy="3172103"/>
          </a:xfrm>
          <a:noFill/>
        </p:spPr>
      </p:pic>
      <p:pic>
        <p:nvPicPr>
          <p:cNvPr id="2458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6592" y="0"/>
            <a:ext cx="3546304" cy="2645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84168" y="3860907"/>
            <a:ext cx="3513814" cy="30313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66480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Type A – Strange Situation Procedure</a:t>
            </a:r>
            <a:endParaRPr lang="en-GB" sz="3200" dirty="0"/>
          </a:p>
        </p:txBody>
      </p:sp>
      <p:sp>
        <p:nvSpPr>
          <p:cNvPr id="3" name="Content Placeholder 2"/>
          <p:cNvSpPr>
            <a:spLocks noGrp="1"/>
          </p:cNvSpPr>
          <p:nvPr>
            <p:ph idx="1"/>
          </p:nvPr>
        </p:nvSpPr>
        <p:spPr/>
        <p:txBody>
          <a:bodyPr/>
          <a:lstStyle/>
          <a:p>
            <a:r>
              <a:rPr lang="en-GB" dirty="0" smtClean="0"/>
              <a:t>On the surface, more demonstration of </a:t>
            </a:r>
            <a:r>
              <a:rPr lang="en-GB" b="1" dirty="0" smtClean="0"/>
              <a:t>exploratory</a:t>
            </a:r>
            <a:r>
              <a:rPr lang="en-GB" dirty="0" smtClean="0"/>
              <a:t> behaviour than attachment behaviour</a:t>
            </a:r>
          </a:p>
          <a:p>
            <a:r>
              <a:rPr lang="en-GB" dirty="0" smtClean="0"/>
              <a:t>They tended not to overtly display distress or anger on separation, and not to approach the caregiver on reunion. </a:t>
            </a:r>
          </a:p>
          <a:p>
            <a:r>
              <a:rPr lang="en-GB" dirty="0" smtClean="0"/>
              <a:t>They tended to inhibit affect (especially sadness, fear and anger) and to avoid making eye contact with the caregiver on reunion.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Type C – Strange Situation Procedure</a:t>
            </a:r>
            <a:endParaRPr lang="en-GB" sz="3200" dirty="0"/>
          </a:p>
        </p:txBody>
      </p:sp>
      <p:sp>
        <p:nvSpPr>
          <p:cNvPr id="3" name="Content Placeholder 2"/>
          <p:cNvSpPr>
            <a:spLocks noGrp="1"/>
          </p:cNvSpPr>
          <p:nvPr>
            <p:ph idx="1"/>
          </p:nvPr>
        </p:nvSpPr>
        <p:spPr/>
        <p:txBody>
          <a:bodyPr/>
          <a:lstStyle/>
          <a:p>
            <a:r>
              <a:rPr lang="en-GB" dirty="0" smtClean="0"/>
              <a:t>Infants classified in </a:t>
            </a:r>
            <a:r>
              <a:rPr lang="en-GB" b="1" dirty="0" smtClean="0"/>
              <a:t>Type C </a:t>
            </a:r>
            <a:r>
              <a:rPr lang="en-GB" dirty="0" smtClean="0"/>
              <a:t>tended to demonstrate more visible activation of the </a:t>
            </a:r>
            <a:r>
              <a:rPr lang="en-GB" b="1" dirty="0" smtClean="0"/>
              <a:t>attachment</a:t>
            </a:r>
            <a:r>
              <a:rPr lang="en-GB" dirty="0" smtClean="0"/>
              <a:t> system than the exploratory system. </a:t>
            </a:r>
          </a:p>
          <a:p>
            <a:r>
              <a:rPr lang="en-GB" dirty="0" smtClean="0"/>
              <a:t>They tended to demonstrate distress on (and sometimes before) separation. On reunion, they approached the caregiver but resisted soothing, thus both initiating and resisting interaction.</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b="1" dirty="0" smtClean="0">
                <a:solidFill>
                  <a:schemeClr val="accent3"/>
                </a:solidFill>
                <a:latin typeface="+mn-lt"/>
              </a:rPr>
              <a:t>Seeing strategies as strengths</a:t>
            </a:r>
          </a:p>
        </p:txBody>
      </p:sp>
      <p:sp>
        <p:nvSpPr>
          <p:cNvPr id="27651" name="Rectangle 3"/>
          <p:cNvSpPr>
            <a:spLocks noGrp="1" noChangeArrowheads="1"/>
          </p:cNvSpPr>
          <p:nvPr>
            <p:ph idx="1"/>
          </p:nvPr>
        </p:nvSpPr>
        <p:spPr/>
        <p:txBody>
          <a:bodyPr/>
          <a:lstStyle/>
          <a:p>
            <a:pPr>
              <a:lnSpc>
                <a:spcPct val="90000"/>
              </a:lnSpc>
              <a:buFont typeface="Arial" charset="0"/>
              <a:buChar char="•"/>
            </a:pPr>
            <a:r>
              <a:rPr lang="en-GB" altLang="en-US" sz="4000" dirty="0" smtClean="0"/>
              <a:t>Attachment strategies are not ‘good’ or ‘bad.’ </a:t>
            </a:r>
          </a:p>
          <a:p>
            <a:pPr>
              <a:lnSpc>
                <a:spcPct val="90000"/>
              </a:lnSpc>
              <a:buFont typeface="Arial" charset="0"/>
              <a:buChar char="•"/>
            </a:pPr>
            <a:r>
              <a:rPr lang="en-GB" altLang="en-US" sz="4000" dirty="0" smtClean="0"/>
              <a:t>There are very significant cultural / social variations. </a:t>
            </a:r>
          </a:p>
          <a:p>
            <a:pPr>
              <a:lnSpc>
                <a:spcPct val="90000"/>
              </a:lnSpc>
              <a:buFont typeface="Arial" charset="0"/>
              <a:buChar char="•"/>
            </a:pPr>
            <a:r>
              <a:rPr lang="en-GB" altLang="en-US" sz="4000" dirty="0" smtClean="0"/>
              <a:t>What appears to be a ‘broken’ strategy may at one time in the person’s life been the only strategy they knew to survive.</a:t>
            </a:r>
          </a:p>
        </p:txBody>
      </p:sp>
    </p:spTree>
    <p:extLst>
      <p:ext uri="{BB962C8B-B14F-4D97-AF65-F5344CB8AC3E}">
        <p14:creationId xmlns="" xmlns:p14="http://schemas.microsoft.com/office/powerpoint/2010/main" val="54141203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GB" altLang="en-US" sz="4800" b="1" dirty="0" smtClean="0">
                <a:solidFill>
                  <a:schemeClr val="accent3"/>
                </a:solidFill>
                <a:latin typeface="+mn-lt"/>
              </a:rPr>
              <a:t>The Danger of Labelling</a:t>
            </a:r>
          </a:p>
        </p:txBody>
      </p:sp>
      <p:sp>
        <p:nvSpPr>
          <p:cNvPr id="29699" name="Rectangle 3"/>
          <p:cNvSpPr>
            <a:spLocks noGrp="1" noChangeArrowheads="1"/>
          </p:cNvSpPr>
          <p:nvPr>
            <p:ph idx="1"/>
          </p:nvPr>
        </p:nvSpPr>
        <p:spPr/>
        <p:txBody>
          <a:bodyPr/>
          <a:lstStyle/>
          <a:p>
            <a:pPr marL="800100" indent="-457200" eaLnBrk="1" hangingPunct="1">
              <a:buFont typeface="Arial" panose="020B0604020202020204" pitchFamily="34" charset="0"/>
              <a:buChar char="•"/>
              <a:defRPr/>
            </a:pPr>
            <a:r>
              <a:rPr lang="en-GB" altLang="en-US" sz="2800" dirty="0" smtClean="0"/>
              <a:t>Avoid use of labelling, as in ‘he is </a:t>
            </a:r>
            <a:r>
              <a:rPr lang="en-GB" altLang="en-US" sz="2800" i="1" dirty="0" smtClean="0"/>
              <a:t>avoidant</a:t>
            </a:r>
            <a:r>
              <a:rPr lang="en-GB" altLang="en-US" sz="2800" dirty="0" smtClean="0"/>
              <a:t>’ or ‘she has a </a:t>
            </a:r>
            <a:r>
              <a:rPr lang="en-GB" altLang="en-US" sz="2800" i="1" dirty="0" smtClean="0"/>
              <a:t>preoccupied </a:t>
            </a:r>
            <a:r>
              <a:rPr lang="en-GB" altLang="en-US" sz="2800" dirty="0" smtClean="0"/>
              <a:t>attachment style.’ </a:t>
            </a:r>
          </a:p>
          <a:p>
            <a:pPr indent="0" eaLnBrk="1" hangingPunct="1">
              <a:buFont typeface="Wingdings" pitchFamily="2" charset="2"/>
              <a:buNone/>
              <a:defRPr/>
            </a:pPr>
            <a:r>
              <a:rPr lang="en-GB" altLang="en-US" sz="900" dirty="0" smtClean="0"/>
              <a:t> </a:t>
            </a:r>
            <a:endParaRPr lang="en-GB" altLang="en-US" sz="100" dirty="0" smtClean="0"/>
          </a:p>
          <a:p>
            <a:pPr marL="800100" indent="-457200" eaLnBrk="1" hangingPunct="1">
              <a:buFont typeface="Arial" panose="020B0604020202020204" pitchFamily="34" charset="0"/>
              <a:buChar char="•"/>
              <a:defRPr/>
            </a:pPr>
            <a:r>
              <a:rPr lang="en-GB" altLang="en-US" sz="2800" dirty="0"/>
              <a:t>Our strategies can change over time. Hence, the term </a:t>
            </a:r>
            <a:r>
              <a:rPr lang="en-GB" altLang="en-US" sz="2800" b="1" dirty="0"/>
              <a:t>‘Dynamic-Maturational Model of Attachment and Adaptation’ (DMM</a:t>
            </a:r>
            <a:r>
              <a:rPr lang="en-GB" altLang="en-US" sz="2800" b="1" dirty="0" smtClean="0"/>
              <a:t>).</a:t>
            </a:r>
          </a:p>
          <a:p>
            <a:pPr indent="0" eaLnBrk="1" hangingPunct="1">
              <a:buFont typeface="Wingdings" pitchFamily="2" charset="2"/>
              <a:buNone/>
              <a:defRPr/>
            </a:pPr>
            <a:endParaRPr lang="en-GB" altLang="en-US" sz="900" b="1" dirty="0"/>
          </a:p>
          <a:p>
            <a:pPr marL="800100" indent="-457200" eaLnBrk="1" hangingPunct="1">
              <a:buFont typeface="Arial" panose="020B0604020202020204" pitchFamily="34" charset="0"/>
              <a:buChar char="•"/>
              <a:defRPr/>
            </a:pPr>
            <a:r>
              <a:rPr lang="en-GB" altLang="en-US" sz="2800" dirty="0" smtClean="0"/>
              <a:t>The DMM is based on understanding the</a:t>
            </a:r>
            <a:r>
              <a:rPr lang="en-GB" altLang="en-US" sz="2800" b="1" dirty="0" smtClean="0"/>
              <a:t> </a:t>
            </a:r>
            <a:r>
              <a:rPr lang="en-GB" altLang="en-US" sz="2800" b="1" i="1" dirty="0" smtClean="0"/>
              <a:t>function / meaning</a:t>
            </a:r>
            <a:r>
              <a:rPr lang="en-GB" altLang="en-US" sz="2800" b="1" dirty="0" smtClean="0"/>
              <a:t> </a:t>
            </a:r>
            <a:r>
              <a:rPr lang="en-GB" altLang="en-US" sz="2800" dirty="0" smtClean="0"/>
              <a:t>of strategies. </a:t>
            </a:r>
            <a:endParaRPr lang="en-GB" altLang="en-US" sz="2800" i="1" dirty="0" smtClean="0"/>
          </a:p>
          <a:p>
            <a:pPr marL="800100" indent="-457200" eaLnBrk="1" hangingPunct="1">
              <a:buFont typeface="Arial" panose="020B0604020202020204" pitchFamily="34" charset="0"/>
              <a:buChar char="•"/>
              <a:defRPr/>
            </a:pPr>
            <a:endParaRPr lang="en-GB" altLang="en-US" sz="1000" dirty="0" smtClean="0"/>
          </a:p>
          <a:p>
            <a:pPr marL="800100" indent="-457200" eaLnBrk="1" hangingPunct="1">
              <a:buFont typeface="Arial" panose="020B0604020202020204" pitchFamily="34" charset="0"/>
              <a:buChar char="•"/>
              <a:defRPr/>
            </a:pPr>
            <a:r>
              <a:rPr lang="en-GB" altLang="en-US" sz="2800" dirty="0" smtClean="0"/>
              <a:t>Attachment strategies should only be assessed using proven instruments, and by people trained to use them. </a:t>
            </a:r>
          </a:p>
          <a:p>
            <a:pPr indent="0" eaLnBrk="1" hangingPunct="1">
              <a:buFontTx/>
              <a:buNone/>
              <a:defRPr/>
            </a:pPr>
            <a:endParaRPr lang="en-GB" altLang="en-US" sz="400" dirty="0" smtClean="0"/>
          </a:p>
        </p:txBody>
      </p:sp>
    </p:spTree>
    <p:extLst>
      <p:ext uri="{BB962C8B-B14F-4D97-AF65-F5344CB8AC3E}">
        <p14:creationId xmlns="" xmlns:p14="http://schemas.microsoft.com/office/powerpoint/2010/main" val="306737133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b="1" dirty="0" smtClean="0">
                <a:solidFill>
                  <a:schemeClr val="accent3"/>
                </a:solidFill>
              </a:rPr>
              <a:t>Type B Infancy</a:t>
            </a:r>
          </a:p>
        </p:txBody>
      </p:sp>
      <p:sp>
        <p:nvSpPr>
          <p:cNvPr id="14339" name="Content Placeholder 2"/>
          <p:cNvSpPr>
            <a:spLocks noGrp="1"/>
          </p:cNvSpPr>
          <p:nvPr>
            <p:ph idx="1"/>
          </p:nvPr>
        </p:nvSpPr>
        <p:spPr/>
        <p:txBody>
          <a:bodyPr/>
          <a:lstStyle/>
          <a:p>
            <a:pPr eaLnBrk="1" hangingPunct="1"/>
            <a:r>
              <a:rPr lang="en-GB" dirty="0" smtClean="0"/>
              <a:t>Predictable and attuned care from AF</a:t>
            </a:r>
          </a:p>
          <a:p>
            <a:pPr eaLnBrk="1" hangingPunct="1"/>
            <a:r>
              <a:rPr lang="en-GB" dirty="0" smtClean="0"/>
              <a:t>Aligned states of mind –contingent communication</a:t>
            </a:r>
          </a:p>
          <a:p>
            <a:pPr eaLnBrk="1" hangingPunct="1"/>
            <a:r>
              <a:rPr lang="en-GB" dirty="0" smtClean="0"/>
              <a:t>Process of co-regulation</a:t>
            </a:r>
          </a:p>
          <a:p>
            <a:pPr eaLnBrk="1" hangingPunct="1"/>
            <a:r>
              <a:rPr lang="en-GB" dirty="0" smtClean="0"/>
              <a:t>Learns to trust predictive nature of thoughts and feelings</a:t>
            </a:r>
          </a:p>
        </p:txBody>
      </p:sp>
      <p:pic>
        <p:nvPicPr>
          <p:cNvPr id="4" name="Picture 2" descr="C:\Users\Louise\AppData\Local\Microsoft\Windows\Temporary Internet Files\Content.IE5\0O7JIZPH\MP900178814.JPG"/>
          <p:cNvPicPr>
            <a:picLocks noChangeAspect="1" noChangeArrowheads="1"/>
          </p:cNvPicPr>
          <p:nvPr/>
        </p:nvPicPr>
        <p:blipFill>
          <a:blip r:embed="rId3" cstate="print"/>
          <a:srcRect/>
          <a:stretch>
            <a:fillRect/>
          </a:stretch>
        </p:blipFill>
        <p:spPr bwMode="auto">
          <a:xfrm>
            <a:off x="0" y="5085184"/>
            <a:ext cx="2987824" cy="206084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p:txBody>
          <a:bodyPr/>
          <a:lstStyle/>
          <a:p>
            <a:pPr eaLnBrk="1" hangingPunct="1"/>
            <a:r>
              <a:rPr lang="en-GB" b="1" dirty="0" smtClean="0">
                <a:solidFill>
                  <a:schemeClr val="accent3"/>
                </a:solidFill>
              </a:rPr>
              <a:t>Type B - balanced</a:t>
            </a:r>
          </a:p>
        </p:txBody>
      </p:sp>
      <p:sp>
        <p:nvSpPr>
          <p:cNvPr id="15363" name="Content Placeholder 4"/>
          <p:cNvSpPr>
            <a:spLocks noGrp="1"/>
          </p:cNvSpPr>
          <p:nvPr>
            <p:ph idx="1"/>
          </p:nvPr>
        </p:nvSpPr>
        <p:spPr/>
        <p:txBody>
          <a:bodyPr/>
          <a:lstStyle/>
          <a:p>
            <a:pPr eaLnBrk="1" hangingPunct="1"/>
            <a:r>
              <a:rPr lang="en-GB" dirty="0" smtClean="0"/>
              <a:t>Accurate display of positive &amp; negative affect</a:t>
            </a:r>
          </a:p>
          <a:p>
            <a:pPr eaLnBrk="1" hangingPunct="1"/>
            <a:r>
              <a:rPr lang="en-GB" dirty="0" smtClean="0"/>
              <a:t>Use thoughts and feelings to guide behaviour </a:t>
            </a:r>
          </a:p>
          <a:p>
            <a:pPr eaLnBrk="1" hangingPunct="1"/>
            <a:r>
              <a:rPr lang="en-GB" dirty="0" smtClean="0"/>
              <a:t>Clear &amp; reciprocal communication of feelings and intentions</a:t>
            </a:r>
          </a:p>
          <a:p>
            <a:pPr eaLnBrk="1" hangingPunct="1"/>
            <a:r>
              <a:rPr lang="en-GB" dirty="0" smtClean="0"/>
              <a:t>Cooperative relationship with AF</a:t>
            </a:r>
          </a:p>
          <a:p>
            <a:pPr eaLnBrk="1" hangingPunct="1"/>
            <a:r>
              <a:rPr lang="en-GB" dirty="0" smtClean="0"/>
              <a:t>Able to accept comfort</a:t>
            </a:r>
          </a:p>
          <a:p>
            <a:pPr eaLnBrk="1" hangingPunct="1"/>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b="1" dirty="0" smtClean="0">
                <a:solidFill>
                  <a:schemeClr val="accent3"/>
                </a:solidFill>
              </a:rPr>
              <a:t>Type B development</a:t>
            </a:r>
          </a:p>
        </p:txBody>
      </p:sp>
      <p:sp>
        <p:nvSpPr>
          <p:cNvPr id="15363" name="Content Placeholder 2"/>
          <p:cNvSpPr>
            <a:spLocks noGrp="1"/>
          </p:cNvSpPr>
          <p:nvPr>
            <p:ph idx="1"/>
          </p:nvPr>
        </p:nvSpPr>
        <p:spPr/>
        <p:txBody>
          <a:bodyPr/>
          <a:lstStyle/>
          <a:p>
            <a:pPr eaLnBrk="1" hangingPunct="1"/>
            <a:r>
              <a:rPr lang="en-GB" dirty="0" smtClean="0"/>
              <a:t>Recognise AF has own thoughts/feelings</a:t>
            </a:r>
          </a:p>
          <a:p>
            <a:pPr eaLnBrk="1" hangingPunct="1"/>
            <a:r>
              <a:rPr lang="en-GB" dirty="0" smtClean="0"/>
              <a:t>Can differentiate own perspective</a:t>
            </a:r>
          </a:p>
          <a:p>
            <a:pPr eaLnBrk="1" hangingPunct="1"/>
            <a:r>
              <a:rPr lang="en-GB" dirty="0" smtClean="0"/>
              <a:t>Collaborative approach</a:t>
            </a:r>
          </a:p>
          <a:p>
            <a:pPr eaLnBrk="1" hangingPunct="1"/>
            <a:r>
              <a:rPr lang="en-GB" dirty="0" smtClean="0"/>
              <a:t>Capacity to reflect – mentalization </a:t>
            </a:r>
          </a:p>
          <a:p>
            <a:pPr eaLnBrk="1" hangingPunct="1"/>
            <a:r>
              <a:rPr lang="en-GB" dirty="0" smtClean="0"/>
              <a:t>Self worth, trust and competence</a:t>
            </a:r>
          </a:p>
          <a:p>
            <a:pPr eaLnBrk="1" hangingPunct="1"/>
            <a:endParaRPr lang="en-GB" dirty="0" smtClean="0"/>
          </a:p>
        </p:txBody>
      </p:sp>
      <p:pic>
        <p:nvPicPr>
          <p:cNvPr id="4" name="Picture 5" descr="C:\Users\Louise\AppData\Local\Microsoft\Windows\Temporary Internet Files\Content.IE5\LP6W2UMG\MP900448481.JPG"/>
          <p:cNvPicPr>
            <a:picLocks noChangeAspect="1" noChangeArrowheads="1"/>
          </p:cNvPicPr>
          <p:nvPr/>
        </p:nvPicPr>
        <p:blipFill>
          <a:blip r:embed="rId3" cstate="print"/>
          <a:srcRect/>
          <a:stretch>
            <a:fillRect/>
          </a:stretch>
        </p:blipFill>
        <p:spPr bwMode="auto">
          <a:xfrm>
            <a:off x="0" y="4797152"/>
            <a:ext cx="2339752" cy="206084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endParaRPr lang="en-GB" altLang="en-US" smtClean="0"/>
          </a:p>
        </p:txBody>
      </p:sp>
      <p:pic>
        <p:nvPicPr>
          <p:cNvPr id="14339" name="Picture 3"/>
          <p:cNvPicPr>
            <a:picLocks noGrp="1" noChangeAspect="1" noChangeArrowheads="1"/>
          </p:cNvPicPr>
          <p:nvPr>
            <p:ph type="body" idx="4294967295"/>
          </p:nvPr>
        </p:nvPicPr>
        <p:blipFill>
          <a:blip r:embed="rId2" cstate="print"/>
          <a:srcRect/>
          <a:stretch>
            <a:fillRect/>
          </a:stretch>
        </p:blipFill>
        <p:spPr>
          <a:xfrm>
            <a:off x="0" y="188913"/>
            <a:ext cx="9144000" cy="6669087"/>
          </a:xfrm>
        </p:spPr>
      </p:pic>
      <p:sp>
        <p:nvSpPr>
          <p:cNvPr id="14340" name="TextBox 1"/>
          <p:cNvSpPr txBox="1">
            <a:spLocks noChangeArrowheads="1"/>
          </p:cNvSpPr>
          <p:nvPr/>
        </p:nvSpPr>
        <p:spPr bwMode="auto">
          <a:xfrm>
            <a:off x="3051175" y="620713"/>
            <a:ext cx="2952750" cy="769937"/>
          </a:xfrm>
          <a:prstGeom prst="rect">
            <a:avLst/>
          </a:prstGeom>
          <a:solidFill>
            <a:schemeClr val="bg1"/>
          </a:solidFill>
          <a:ln w="9525">
            <a:noFill/>
            <a:miter lim="800000"/>
            <a:headEnd/>
            <a:tailEnd/>
          </a:ln>
        </p:spPr>
        <p:txBody>
          <a:bodyPr>
            <a:spAutoFit/>
          </a:bodyPr>
          <a:lstStyle/>
          <a:p>
            <a:pPr algn="ctr"/>
            <a:r>
              <a:rPr lang="en-GB" altLang="en-US" sz="2200" b="1" i="1" u="sng">
                <a:solidFill>
                  <a:srgbClr val="00B050"/>
                </a:solidFill>
                <a:latin typeface="Arial Narrow" pitchFamily="34" charset="0"/>
              </a:rPr>
              <a:t>Predictable</a:t>
            </a:r>
            <a:r>
              <a:rPr lang="en-GB" altLang="en-US" sz="2200" b="1">
                <a:solidFill>
                  <a:srgbClr val="00B050"/>
                </a:solidFill>
                <a:latin typeface="Arial Narrow" pitchFamily="34" charset="0"/>
              </a:rPr>
              <a:t> and </a:t>
            </a:r>
            <a:r>
              <a:rPr lang="en-GB" altLang="en-US" sz="2200" b="1" i="1" u="sng">
                <a:solidFill>
                  <a:srgbClr val="00B050"/>
                </a:solidFill>
                <a:latin typeface="Arial Narrow" pitchFamily="34" charset="0"/>
              </a:rPr>
              <a:t>attuned</a:t>
            </a:r>
            <a:r>
              <a:rPr lang="en-GB" altLang="en-US" sz="2200" b="1">
                <a:solidFill>
                  <a:srgbClr val="00B050"/>
                </a:solidFill>
                <a:latin typeface="Arial Narrow" pitchFamily="34" charset="0"/>
              </a:rPr>
              <a:t> caregiver response</a:t>
            </a:r>
          </a:p>
        </p:txBody>
      </p:sp>
      <p:sp>
        <p:nvSpPr>
          <p:cNvPr id="14341" name="TextBox 1"/>
          <p:cNvSpPr txBox="1">
            <a:spLocks noChangeArrowheads="1"/>
          </p:cNvSpPr>
          <p:nvPr/>
        </p:nvSpPr>
        <p:spPr bwMode="auto">
          <a:xfrm>
            <a:off x="107950" y="266700"/>
            <a:ext cx="2943225" cy="400050"/>
          </a:xfrm>
          <a:prstGeom prst="rect">
            <a:avLst/>
          </a:prstGeom>
          <a:solidFill>
            <a:schemeClr val="bg1"/>
          </a:solidFill>
          <a:ln w="9525">
            <a:noFill/>
            <a:miter lim="800000"/>
            <a:headEnd/>
            <a:tailEnd/>
          </a:ln>
        </p:spPr>
        <p:txBody>
          <a:bodyPr>
            <a:spAutoFit/>
          </a:bodyPr>
          <a:lstStyle/>
          <a:p>
            <a:r>
              <a:rPr lang="en-GB" altLang="en-US" sz="2000" b="1">
                <a:solidFill>
                  <a:srgbClr val="0070C0"/>
                </a:solidFill>
                <a:latin typeface="Arial" charset="0"/>
              </a:rPr>
              <a:t>Cognition / Thinking</a:t>
            </a:r>
          </a:p>
        </p:txBody>
      </p:sp>
      <p:sp>
        <p:nvSpPr>
          <p:cNvPr id="14342" name="TextBox 5"/>
          <p:cNvSpPr txBox="1">
            <a:spLocks noChangeArrowheads="1"/>
          </p:cNvSpPr>
          <p:nvPr/>
        </p:nvSpPr>
        <p:spPr bwMode="auto">
          <a:xfrm>
            <a:off x="3048000" y="63500"/>
            <a:ext cx="2943225" cy="584200"/>
          </a:xfrm>
          <a:prstGeom prst="rect">
            <a:avLst/>
          </a:prstGeom>
          <a:solidFill>
            <a:schemeClr val="bg1"/>
          </a:solidFill>
          <a:ln w="9525">
            <a:noFill/>
            <a:miter lim="800000"/>
            <a:headEnd/>
            <a:tailEnd/>
          </a:ln>
        </p:spPr>
        <p:txBody>
          <a:bodyPr>
            <a:spAutoFit/>
          </a:bodyPr>
          <a:lstStyle/>
          <a:p>
            <a:pPr algn="ctr"/>
            <a:r>
              <a:rPr lang="en-GB" altLang="en-US" sz="3200" b="1">
                <a:solidFill>
                  <a:srgbClr val="00B050"/>
                </a:solidFill>
                <a:latin typeface="Arial" charset="0"/>
              </a:rPr>
              <a:t>‘B’ Pathway</a:t>
            </a:r>
          </a:p>
        </p:txBody>
      </p:sp>
      <p:sp>
        <p:nvSpPr>
          <p:cNvPr id="14343" name="TextBox 6"/>
          <p:cNvSpPr txBox="1">
            <a:spLocks noChangeArrowheads="1"/>
          </p:cNvSpPr>
          <p:nvPr/>
        </p:nvSpPr>
        <p:spPr bwMode="auto">
          <a:xfrm>
            <a:off x="2916238" y="1390650"/>
            <a:ext cx="3240087" cy="1476375"/>
          </a:xfrm>
          <a:prstGeom prst="rect">
            <a:avLst/>
          </a:prstGeom>
          <a:solidFill>
            <a:schemeClr val="bg1"/>
          </a:solidFill>
          <a:ln w="9525">
            <a:noFill/>
            <a:miter lim="800000"/>
            <a:headEnd/>
            <a:tailEnd/>
          </a:ln>
        </p:spPr>
        <p:txBody>
          <a:bodyPr>
            <a:spAutoFit/>
          </a:bodyPr>
          <a:lstStyle/>
          <a:p>
            <a:pPr algn="ctr"/>
            <a:r>
              <a:rPr lang="en-GB" altLang="en-US">
                <a:latin typeface="Arial" charset="0"/>
              </a:rPr>
              <a:t>Infant / child learns to integrate and give equal value to both thoughts and feelings (cognition and affect in balance)</a:t>
            </a:r>
          </a:p>
        </p:txBody>
      </p:sp>
      <p:sp>
        <p:nvSpPr>
          <p:cNvPr id="14344" name="TextBox 7"/>
          <p:cNvSpPr txBox="1">
            <a:spLocks noChangeArrowheads="1"/>
          </p:cNvSpPr>
          <p:nvPr/>
        </p:nvSpPr>
        <p:spPr bwMode="auto">
          <a:xfrm>
            <a:off x="6010275" y="293688"/>
            <a:ext cx="2943225" cy="400050"/>
          </a:xfrm>
          <a:prstGeom prst="rect">
            <a:avLst/>
          </a:prstGeom>
          <a:solidFill>
            <a:schemeClr val="bg1"/>
          </a:solidFill>
          <a:ln w="9525">
            <a:noFill/>
            <a:miter lim="800000"/>
            <a:headEnd/>
            <a:tailEnd/>
          </a:ln>
        </p:spPr>
        <p:txBody>
          <a:bodyPr>
            <a:spAutoFit/>
          </a:bodyPr>
          <a:lstStyle/>
          <a:p>
            <a:pPr algn="ctr"/>
            <a:r>
              <a:rPr lang="en-GB" altLang="en-US" sz="2000" b="1">
                <a:solidFill>
                  <a:srgbClr val="C00000"/>
                </a:solidFill>
                <a:latin typeface="Arial" charset="0"/>
              </a:rPr>
              <a:t>Affect / Feelings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Content Placeholder 4"/>
          <p:cNvPicPr>
            <a:picLocks noGrp="1" noChangeAspect="1"/>
          </p:cNvPicPr>
          <p:nvPr>
            <p:ph idx="1"/>
          </p:nvPr>
        </p:nvPicPr>
        <p:blipFill>
          <a:blip r:embed="rId2" cstate="print"/>
          <a:srcRect/>
          <a:stretch>
            <a:fillRect/>
          </a:stretch>
        </p:blipFill>
        <p:spPr>
          <a:xfrm>
            <a:off x="1331640" y="1196752"/>
            <a:ext cx="6875462" cy="4170363"/>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6" descr="dad_son"/>
          <p:cNvPicPr>
            <a:picLocks noGrp="1" noChangeAspect="1" noChangeArrowheads="1"/>
          </p:cNvPicPr>
          <p:nvPr>
            <p:ph idx="1"/>
          </p:nvPr>
        </p:nvPicPr>
        <p:blipFill>
          <a:blip r:embed="rId2" cstate="print"/>
          <a:srcRect/>
          <a:stretch>
            <a:fillRect/>
          </a:stretch>
        </p:blipFill>
        <p:spPr>
          <a:xfrm>
            <a:off x="827584" y="260648"/>
            <a:ext cx="3409853" cy="5112568"/>
          </a:xfrm>
        </p:spPr>
      </p:pic>
      <p:pic>
        <p:nvPicPr>
          <p:cNvPr id="4" name="Picture 2" descr="father-son_CB107397"/>
          <p:cNvPicPr>
            <a:picLocks noChangeAspect="1" noChangeArrowheads="1"/>
          </p:cNvPicPr>
          <p:nvPr/>
        </p:nvPicPr>
        <p:blipFill>
          <a:blip r:embed="rId3" cstate="print"/>
          <a:srcRect/>
          <a:stretch>
            <a:fillRect/>
          </a:stretch>
        </p:blipFill>
        <p:spPr bwMode="auto">
          <a:xfrm>
            <a:off x="5076056" y="1700808"/>
            <a:ext cx="3096344" cy="46461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GB" b="0" dirty="0" smtClean="0">
                <a:solidFill>
                  <a:schemeClr val="accent3"/>
                </a:solidFill>
              </a:rPr>
              <a:t>Health Warning</a:t>
            </a:r>
          </a:p>
        </p:txBody>
      </p:sp>
      <p:sp>
        <p:nvSpPr>
          <p:cNvPr id="32771" name="Rectangle 3"/>
          <p:cNvSpPr>
            <a:spLocks noGrp="1" noChangeArrowheads="1"/>
          </p:cNvSpPr>
          <p:nvPr>
            <p:ph idx="1"/>
          </p:nvPr>
        </p:nvSpPr>
        <p:spPr/>
        <p:txBody>
          <a:bodyPr/>
          <a:lstStyle/>
          <a:p>
            <a:pPr>
              <a:buFont typeface="Wingdings" pitchFamily="2" charset="2"/>
              <a:buNone/>
            </a:pPr>
            <a:r>
              <a:rPr lang="en-GB" sz="2400" dirty="0" smtClean="0"/>
              <a:t>The material we are about to discuss may cause you to reflect on your own strategies and your own life history of attachments, relationships and emotional coping. </a:t>
            </a:r>
          </a:p>
          <a:p>
            <a:pPr>
              <a:buFont typeface="Wingdings" pitchFamily="2" charset="2"/>
              <a:buNone/>
            </a:pPr>
            <a:endParaRPr lang="en-GB" sz="2400" dirty="0" smtClean="0"/>
          </a:p>
          <a:p>
            <a:pPr>
              <a:buFont typeface="Wingdings" pitchFamily="2" charset="2"/>
              <a:buNone/>
            </a:pPr>
            <a:r>
              <a:rPr lang="en-GB" sz="2400" dirty="0" smtClean="0"/>
              <a:t>It is not intended to cause you to beat yourself up about not being a ‘perfect’ parent, partner, friend, colleague, worker, sibling, son or daughter. </a:t>
            </a:r>
          </a:p>
          <a:p>
            <a:pPr>
              <a:buFont typeface="Wingdings" pitchFamily="2" charset="2"/>
              <a:buNone/>
            </a:pPr>
            <a:endParaRPr lang="en-GB" sz="2400" dirty="0" smtClean="0"/>
          </a:p>
          <a:p>
            <a:pPr>
              <a:buFont typeface="Wingdings" pitchFamily="2" charset="2"/>
              <a:buNone/>
            </a:pPr>
            <a:r>
              <a:rPr lang="en-GB" sz="2400" dirty="0" smtClean="0"/>
              <a:t>There is great value in attuned repair; the concept of being ‘good enough’ is well worth remembering when considering what follows! </a:t>
            </a:r>
          </a:p>
        </p:txBody>
      </p:sp>
      <p:pic>
        <p:nvPicPr>
          <p:cNvPr id="32772" name="Picture 5" descr="Red_Cross_symbol"/>
          <p:cNvPicPr>
            <a:picLocks noChangeAspect="1" noChangeArrowheads="1"/>
          </p:cNvPicPr>
          <p:nvPr/>
        </p:nvPicPr>
        <p:blipFill>
          <a:blip r:embed="rId3" cstate="print"/>
          <a:srcRect/>
          <a:stretch>
            <a:fillRect/>
          </a:stretch>
        </p:blipFill>
        <p:spPr bwMode="auto">
          <a:xfrm>
            <a:off x="6804248" y="0"/>
            <a:ext cx="1662113" cy="1196752"/>
          </a:xfrm>
          <a:prstGeom prst="rect">
            <a:avLst/>
          </a:prstGeom>
          <a:noFill/>
          <a:ln w="9525">
            <a:noFill/>
            <a:miter lim="800000"/>
            <a:headEnd/>
            <a:tailEnd/>
          </a:ln>
        </p:spPr>
      </p:pic>
      <p:pic>
        <p:nvPicPr>
          <p:cNvPr id="32773" name="Picture 7" descr="Red_Cross_symbol"/>
          <p:cNvPicPr>
            <a:picLocks noChangeAspect="1" noChangeArrowheads="1"/>
          </p:cNvPicPr>
          <p:nvPr/>
        </p:nvPicPr>
        <p:blipFill>
          <a:blip r:embed="rId4" cstate="print"/>
          <a:srcRect/>
          <a:stretch>
            <a:fillRect/>
          </a:stretch>
        </p:blipFill>
        <p:spPr bwMode="auto">
          <a:xfrm>
            <a:off x="827584" y="0"/>
            <a:ext cx="1506537" cy="11247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lack-Family"/>
          <p:cNvPicPr>
            <a:picLocks noGrp="1" noChangeAspect="1" noChangeArrowheads="1"/>
          </p:cNvPicPr>
          <p:nvPr>
            <p:ph idx="1"/>
          </p:nvPr>
        </p:nvPicPr>
        <p:blipFill>
          <a:blip r:embed="rId2" cstate="print"/>
          <a:srcRect/>
          <a:stretch>
            <a:fillRect/>
          </a:stretch>
        </p:blipFill>
        <p:spPr bwMode="auto">
          <a:xfrm>
            <a:off x="1259632" y="908720"/>
            <a:ext cx="6264696" cy="47103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b="1" dirty="0" smtClean="0">
                <a:solidFill>
                  <a:schemeClr val="accent3"/>
                </a:solidFill>
              </a:rPr>
              <a:t>Type A infancy </a:t>
            </a:r>
          </a:p>
        </p:txBody>
      </p:sp>
      <p:sp>
        <p:nvSpPr>
          <p:cNvPr id="17411" name="Content Placeholder 2"/>
          <p:cNvSpPr>
            <a:spLocks noGrp="1"/>
          </p:cNvSpPr>
          <p:nvPr>
            <p:ph idx="1"/>
          </p:nvPr>
        </p:nvSpPr>
        <p:spPr/>
        <p:txBody>
          <a:bodyPr/>
          <a:lstStyle/>
          <a:p>
            <a:pPr eaLnBrk="1" hangingPunct="1"/>
            <a:endParaRPr lang="en-GB" dirty="0" smtClean="0"/>
          </a:p>
          <a:p>
            <a:pPr eaLnBrk="1" hangingPunct="1"/>
            <a:r>
              <a:rPr lang="en-GB" dirty="0" smtClean="0"/>
              <a:t>Predictable but inappropriate or unattuned responses from AF</a:t>
            </a:r>
          </a:p>
          <a:p>
            <a:pPr eaLnBrk="1" hangingPunct="1"/>
            <a:r>
              <a:rPr lang="en-GB" dirty="0" smtClean="0"/>
              <a:t>Learns to inhibit own negative affect</a:t>
            </a:r>
          </a:p>
          <a:p>
            <a:pPr eaLnBrk="1" hangingPunct="1"/>
            <a:r>
              <a:rPr lang="en-GB" dirty="0" smtClean="0"/>
              <a:t>Relies on predictable contingencies – thoughts not feelings to guide behaviour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GB" sz="4000" b="1" dirty="0" smtClean="0">
                <a:solidFill>
                  <a:schemeClr val="accent3"/>
                </a:solidFill>
              </a:rPr>
              <a:t>Type A: ‘How can I please you?’</a:t>
            </a:r>
          </a:p>
        </p:txBody>
      </p:sp>
      <p:sp>
        <p:nvSpPr>
          <p:cNvPr id="16387" name="Content Placeholder 2"/>
          <p:cNvSpPr>
            <a:spLocks noGrp="1"/>
          </p:cNvSpPr>
          <p:nvPr>
            <p:ph idx="1"/>
          </p:nvPr>
        </p:nvSpPr>
        <p:spPr/>
        <p:txBody>
          <a:bodyPr/>
          <a:lstStyle/>
          <a:p>
            <a:pPr eaLnBrk="1" hangingPunct="1"/>
            <a:r>
              <a:rPr lang="en-GB" dirty="0" smtClean="0"/>
              <a:t>Inhibit own negative feelings</a:t>
            </a:r>
          </a:p>
          <a:p>
            <a:pPr eaLnBrk="1" hangingPunct="1"/>
            <a:r>
              <a:rPr lang="en-GB" dirty="0" smtClean="0"/>
              <a:t>Split positive/negative affect</a:t>
            </a:r>
          </a:p>
          <a:p>
            <a:pPr eaLnBrk="1" hangingPunct="1"/>
            <a:r>
              <a:rPr lang="en-GB" dirty="0" smtClean="0"/>
              <a:t>Show false positive affect</a:t>
            </a:r>
          </a:p>
          <a:p>
            <a:pPr eaLnBrk="1" hangingPunct="1"/>
            <a:r>
              <a:rPr lang="en-GB" dirty="0" smtClean="0"/>
              <a:t>Steady state to prevent rejection</a:t>
            </a:r>
          </a:p>
          <a:p>
            <a:pPr eaLnBrk="1" hangingPunct="1"/>
            <a:r>
              <a:rPr lang="en-GB" dirty="0" smtClean="0"/>
              <a:t>‘too good’ child – </a:t>
            </a:r>
          </a:p>
          <a:p>
            <a:pPr eaLnBrk="1" hangingPunct="1">
              <a:buNone/>
            </a:pPr>
            <a:r>
              <a:rPr lang="en-GB" dirty="0" smtClean="0"/>
              <a:t>    praised and reinforced</a:t>
            </a:r>
          </a:p>
          <a:p>
            <a:pPr eaLnBrk="1" hangingPunct="1"/>
            <a:endParaRPr lang="en-GB" dirty="0" smtClean="0"/>
          </a:p>
        </p:txBody>
      </p:sp>
      <p:pic>
        <p:nvPicPr>
          <p:cNvPr id="16388" name="Picture 2" descr="C:\Users\Louise\AppData\Local\Microsoft\Windows\Temporary Internet Files\Content.IE5\0O7JIZPH\MP900399329[1].jpg"/>
          <p:cNvPicPr>
            <a:picLocks noChangeAspect="1" noChangeArrowheads="1"/>
          </p:cNvPicPr>
          <p:nvPr/>
        </p:nvPicPr>
        <p:blipFill>
          <a:blip r:embed="rId3" cstate="print"/>
          <a:srcRect/>
          <a:stretch>
            <a:fillRect/>
          </a:stretch>
        </p:blipFill>
        <p:spPr bwMode="auto">
          <a:xfrm>
            <a:off x="7020272" y="3717032"/>
            <a:ext cx="1938338" cy="2905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b="1" dirty="0" smtClean="0">
                <a:solidFill>
                  <a:schemeClr val="accent3"/>
                </a:solidFill>
              </a:rPr>
              <a:t>Type A development</a:t>
            </a:r>
          </a:p>
        </p:txBody>
      </p:sp>
      <p:sp>
        <p:nvSpPr>
          <p:cNvPr id="18435" name="Content Placeholder 2"/>
          <p:cNvSpPr>
            <a:spLocks noGrp="1"/>
          </p:cNvSpPr>
          <p:nvPr>
            <p:ph idx="1"/>
          </p:nvPr>
        </p:nvSpPr>
        <p:spPr/>
        <p:txBody>
          <a:bodyPr/>
          <a:lstStyle/>
          <a:p>
            <a:pPr eaLnBrk="1" hangingPunct="1"/>
            <a:endParaRPr lang="en-GB" dirty="0" smtClean="0"/>
          </a:p>
          <a:p>
            <a:pPr eaLnBrk="1" hangingPunct="1"/>
            <a:r>
              <a:rPr lang="en-GB" dirty="0" smtClean="0"/>
              <a:t>Inhibition, withdrawal</a:t>
            </a:r>
          </a:p>
          <a:p>
            <a:pPr eaLnBrk="1" hangingPunct="1"/>
            <a:r>
              <a:rPr lang="en-GB" dirty="0" smtClean="0"/>
              <a:t>care taking of parent, role reversal</a:t>
            </a:r>
          </a:p>
          <a:p>
            <a:pPr eaLnBrk="1" hangingPunct="1"/>
            <a:r>
              <a:rPr lang="en-GB" dirty="0" smtClean="0"/>
              <a:t>Compliance, compulsive achievement</a:t>
            </a:r>
          </a:p>
          <a:p>
            <a:pPr eaLnBrk="1" hangingPunct="1"/>
            <a:r>
              <a:rPr lang="en-GB" dirty="0" smtClean="0"/>
              <a:t>Social and sexual promiscuity</a:t>
            </a:r>
          </a:p>
          <a:p>
            <a:pPr eaLnBrk="1" hangingPunct="1"/>
            <a:r>
              <a:rPr lang="en-GB" dirty="0" smtClean="0"/>
              <a:t>Self reliance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b="1" dirty="0" smtClean="0">
                <a:solidFill>
                  <a:schemeClr val="accent3"/>
                </a:solidFill>
              </a:rPr>
              <a:t>Type A risks </a:t>
            </a:r>
            <a:endParaRPr lang="en-US" b="1" dirty="0" smtClean="0">
              <a:solidFill>
                <a:schemeClr val="accent3"/>
              </a:solidFill>
            </a:endParaRPr>
          </a:p>
        </p:txBody>
      </p:sp>
      <p:sp>
        <p:nvSpPr>
          <p:cNvPr id="19459" name="Rectangle 3"/>
          <p:cNvSpPr>
            <a:spLocks noGrp="1" noChangeArrowheads="1"/>
          </p:cNvSpPr>
          <p:nvPr>
            <p:ph idx="1"/>
          </p:nvPr>
        </p:nvSpPr>
        <p:spPr/>
        <p:txBody>
          <a:bodyPr/>
          <a:lstStyle/>
          <a:p>
            <a:pPr eaLnBrk="1" hangingPunct="1">
              <a:lnSpc>
                <a:spcPct val="90000"/>
              </a:lnSpc>
            </a:pPr>
            <a:r>
              <a:rPr lang="en-GB" sz="2400" dirty="0" smtClean="0"/>
              <a:t>Inhibition</a:t>
            </a:r>
          </a:p>
          <a:p>
            <a:pPr eaLnBrk="1" hangingPunct="1">
              <a:lnSpc>
                <a:spcPct val="90000"/>
              </a:lnSpc>
            </a:pPr>
            <a:r>
              <a:rPr lang="en-GB" sz="2400" dirty="0" smtClean="0"/>
              <a:t>Vigilance</a:t>
            </a:r>
          </a:p>
          <a:p>
            <a:pPr eaLnBrk="1" hangingPunct="1">
              <a:lnSpc>
                <a:spcPct val="90000"/>
              </a:lnSpc>
            </a:pPr>
            <a:r>
              <a:rPr lang="en-GB" sz="2400" dirty="0" smtClean="0"/>
              <a:t>Passivity</a:t>
            </a:r>
          </a:p>
          <a:p>
            <a:pPr eaLnBrk="1" hangingPunct="1">
              <a:lnSpc>
                <a:spcPct val="90000"/>
              </a:lnSpc>
            </a:pPr>
            <a:r>
              <a:rPr lang="en-GB" sz="2400" dirty="0" smtClean="0"/>
              <a:t>Developmental delay/over achievement</a:t>
            </a:r>
          </a:p>
          <a:p>
            <a:pPr eaLnBrk="1" hangingPunct="1">
              <a:lnSpc>
                <a:spcPct val="90000"/>
              </a:lnSpc>
            </a:pPr>
            <a:r>
              <a:rPr lang="en-GB" sz="2400" dirty="0" smtClean="0"/>
              <a:t>Compulsion –attention, care giving, performance</a:t>
            </a:r>
          </a:p>
          <a:p>
            <a:pPr eaLnBrk="1" hangingPunct="1">
              <a:lnSpc>
                <a:spcPct val="90000"/>
              </a:lnSpc>
            </a:pPr>
            <a:r>
              <a:rPr lang="en-GB" sz="2400" dirty="0" smtClean="0"/>
              <a:t>Isolation/depression</a:t>
            </a:r>
          </a:p>
          <a:p>
            <a:pPr eaLnBrk="1" hangingPunct="1">
              <a:lnSpc>
                <a:spcPct val="90000"/>
              </a:lnSpc>
            </a:pPr>
            <a:r>
              <a:rPr lang="en-GB" sz="2400" dirty="0" smtClean="0"/>
              <a:t>Social &amp; emotional promiscuity</a:t>
            </a:r>
          </a:p>
          <a:p>
            <a:pPr eaLnBrk="1" hangingPunct="1">
              <a:lnSpc>
                <a:spcPct val="90000"/>
              </a:lnSpc>
            </a:pPr>
            <a:r>
              <a:rPr lang="en-GB" sz="2400" dirty="0" smtClean="0"/>
              <a:t>Somatic symptoms – dismissed</a:t>
            </a:r>
          </a:p>
          <a:p>
            <a:pPr eaLnBrk="1" hangingPunct="1">
              <a:lnSpc>
                <a:spcPct val="90000"/>
              </a:lnSpc>
            </a:pPr>
            <a:r>
              <a:rPr lang="en-GB" sz="2400" dirty="0" smtClean="0"/>
              <a:t>Intrusion of forbidden negative affect- outbursts</a:t>
            </a:r>
          </a:p>
          <a:p>
            <a:pPr eaLnBrk="1" hangingPunct="1">
              <a:lnSpc>
                <a:spcPct val="90000"/>
              </a:lnSpc>
            </a:pPr>
            <a:endParaRPr lang="en-US" sz="24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endParaRPr lang="en-GB" altLang="en-US" smtClean="0"/>
          </a:p>
        </p:txBody>
      </p:sp>
      <p:pic>
        <p:nvPicPr>
          <p:cNvPr id="15363" name="Picture 3"/>
          <p:cNvPicPr>
            <a:picLocks noGrp="1" noChangeAspect="1" noChangeArrowheads="1"/>
          </p:cNvPicPr>
          <p:nvPr>
            <p:ph type="body" idx="4294967295"/>
          </p:nvPr>
        </p:nvPicPr>
        <p:blipFill>
          <a:blip r:embed="rId2" cstate="print"/>
          <a:srcRect/>
          <a:stretch>
            <a:fillRect/>
          </a:stretch>
        </p:blipFill>
        <p:spPr>
          <a:xfrm>
            <a:off x="219075" y="74613"/>
            <a:ext cx="9163050" cy="6445250"/>
          </a:xfrm>
        </p:spPr>
      </p:pic>
      <p:sp>
        <p:nvSpPr>
          <p:cNvPr id="15364" name="TextBox 1"/>
          <p:cNvSpPr txBox="1">
            <a:spLocks noChangeArrowheads="1"/>
          </p:cNvSpPr>
          <p:nvPr/>
        </p:nvSpPr>
        <p:spPr bwMode="auto">
          <a:xfrm>
            <a:off x="2233613" y="811213"/>
            <a:ext cx="3744912" cy="769937"/>
          </a:xfrm>
          <a:prstGeom prst="rect">
            <a:avLst/>
          </a:prstGeom>
          <a:solidFill>
            <a:schemeClr val="bg1"/>
          </a:solidFill>
          <a:ln w="9525">
            <a:noFill/>
            <a:miter lim="800000"/>
            <a:headEnd/>
            <a:tailEnd/>
          </a:ln>
        </p:spPr>
        <p:txBody>
          <a:bodyPr>
            <a:spAutoFit/>
          </a:bodyPr>
          <a:lstStyle/>
          <a:p>
            <a:pPr algn="ctr"/>
            <a:r>
              <a:rPr lang="en-GB" altLang="en-US" sz="2200" b="1" i="1" u="sng">
                <a:solidFill>
                  <a:srgbClr val="0070C0"/>
                </a:solidFill>
                <a:latin typeface="Arial Narrow" pitchFamily="34" charset="0"/>
              </a:rPr>
              <a:t>Predictable</a:t>
            </a:r>
            <a:r>
              <a:rPr lang="en-GB" altLang="en-US" sz="2200" b="1">
                <a:solidFill>
                  <a:srgbClr val="0070C0"/>
                </a:solidFill>
                <a:latin typeface="Arial Narrow" pitchFamily="34" charset="0"/>
              </a:rPr>
              <a:t> and</a:t>
            </a:r>
            <a:r>
              <a:rPr lang="en-GB" altLang="en-US" sz="2200" b="1" i="1">
                <a:solidFill>
                  <a:srgbClr val="0070C0"/>
                </a:solidFill>
                <a:latin typeface="Arial Narrow" pitchFamily="34" charset="0"/>
              </a:rPr>
              <a:t> </a:t>
            </a:r>
            <a:r>
              <a:rPr lang="en-GB" altLang="en-US" sz="2200" b="1" i="1" u="sng">
                <a:solidFill>
                  <a:srgbClr val="0070C0"/>
                </a:solidFill>
                <a:latin typeface="Arial Narrow" pitchFamily="34" charset="0"/>
              </a:rPr>
              <a:t>unattuned caregiver </a:t>
            </a:r>
            <a:r>
              <a:rPr lang="en-GB" altLang="en-US" sz="2200" b="1">
                <a:solidFill>
                  <a:srgbClr val="0070C0"/>
                </a:solidFill>
                <a:latin typeface="Arial Narrow" pitchFamily="34" charset="0"/>
              </a:rPr>
              <a:t>response</a:t>
            </a:r>
          </a:p>
        </p:txBody>
      </p:sp>
      <p:sp>
        <p:nvSpPr>
          <p:cNvPr id="15365" name="TextBox 4"/>
          <p:cNvSpPr txBox="1">
            <a:spLocks noChangeArrowheads="1"/>
          </p:cNvSpPr>
          <p:nvPr/>
        </p:nvSpPr>
        <p:spPr bwMode="auto">
          <a:xfrm>
            <a:off x="34925" y="231775"/>
            <a:ext cx="2740025" cy="400050"/>
          </a:xfrm>
          <a:prstGeom prst="rect">
            <a:avLst/>
          </a:prstGeom>
          <a:solidFill>
            <a:schemeClr val="bg1"/>
          </a:solidFill>
          <a:ln w="9525">
            <a:noFill/>
            <a:miter lim="800000"/>
            <a:headEnd/>
            <a:tailEnd/>
          </a:ln>
        </p:spPr>
        <p:txBody>
          <a:bodyPr>
            <a:spAutoFit/>
          </a:bodyPr>
          <a:lstStyle/>
          <a:p>
            <a:r>
              <a:rPr lang="en-GB" altLang="en-US" sz="2000" b="1">
                <a:solidFill>
                  <a:srgbClr val="0070C0"/>
                </a:solidFill>
                <a:latin typeface="Arial" charset="0"/>
              </a:rPr>
              <a:t>Cognition / Thinking</a:t>
            </a:r>
          </a:p>
        </p:txBody>
      </p:sp>
      <p:sp>
        <p:nvSpPr>
          <p:cNvPr id="15366" name="TextBox 5"/>
          <p:cNvSpPr txBox="1">
            <a:spLocks noChangeArrowheads="1"/>
          </p:cNvSpPr>
          <p:nvPr/>
        </p:nvSpPr>
        <p:spPr bwMode="auto">
          <a:xfrm>
            <a:off x="6216650" y="222250"/>
            <a:ext cx="2944813" cy="400050"/>
          </a:xfrm>
          <a:prstGeom prst="rect">
            <a:avLst/>
          </a:prstGeom>
          <a:solidFill>
            <a:schemeClr val="bg1"/>
          </a:solidFill>
          <a:ln w="9525">
            <a:noFill/>
            <a:miter lim="800000"/>
            <a:headEnd/>
            <a:tailEnd/>
          </a:ln>
        </p:spPr>
        <p:txBody>
          <a:bodyPr>
            <a:spAutoFit/>
          </a:bodyPr>
          <a:lstStyle/>
          <a:p>
            <a:pPr algn="ctr"/>
            <a:r>
              <a:rPr lang="en-GB" altLang="en-US" sz="2000" b="1">
                <a:solidFill>
                  <a:srgbClr val="C00000"/>
                </a:solidFill>
                <a:latin typeface="Arial" charset="0"/>
              </a:rPr>
              <a:t>Affect / Feelings</a:t>
            </a:r>
          </a:p>
        </p:txBody>
      </p:sp>
      <p:sp>
        <p:nvSpPr>
          <p:cNvPr id="15367" name="TextBox 6"/>
          <p:cNvSpPr txBox="1">
            <a:spLocks noChangeArrowheads="1"/>
          </p:cNvSpPr>
          <p:nvPr/>
        </p:nvSpPr>
        <p:spPr bwMode="auto">
          <a:xfrm>
            <a:off x="2414588" y="1581150"/>
            <a:ext cx="3389312" cy="1200150"/>
          </a:xfrm>
          <a:prstGeom prst="rect">
            <a:avLst/>
          </a:prstGeom>
          <a:solidFill>
            <a:schemeClr val="bg1"/>
          </a:solidFill>
          <a:ln w="9525">
            <a:noFill/>
            <a:miter lim="800000"/>
            <a:headEnd/>
            <a:tailEnd/>
          </a:ln>
        </p:spPr>
        <p:txBody>
          <a:bodyPr>
            <a:spAutoFit/>
          </a:bodyPr>
          <a:lstStyle/>
          <a:p>
            <a:pPr algn="ctr"/>
            <a:r>
              <a:rPr lang="en-GB" altLang="en-US">
                <a:latin typeface="Arial" charset="0"/>
              </a:rPr>
              <a:t>Infant / child learns to value to thinking and cut off feelings (becomes </a:t>
            </a:r>
            <a:r>
              <a:rPr lang="en-GB" altLang="en-US" i="1">
                <a:latin typeface="Arial" charset="0"/>
              </a:rPr>
              <a:t>cognitively </a:t>
            </a:r>
          </a:p>
          <a:p>
            <a:pPr algn="ctr"/>
            <a:r>
              <a:rPr lang="en-GB" altLang="en-US">
                <a:latin typeface="Arial" charset="0"/>
              </a:rPr>
              <a:t>organised)</a:t>
            </a:r>
          </a:p>
        </p:txBody>
      </p:sp>
      <p:cxnSp>
        <p:nvCxnSpPr>
          <p:cNvPr id="3" name="Straight Arrow Connector 2"/>
          <p:cNvCxnSpPr/>
          <p:nvPr/>
        </p:nvCxnSpPr>
        <p:spPr>
          <a:xfrm>
            <a:off x="3206750" y="2781300"/>
            <a:ext cx="0" cy="2827338"/>
          </a:xfrm>
          <a:prstGeom prst="straightConnector1">
            <a:avLst/>
          </a:prstGeom>
          <a:ln w="793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69" name="TextBox 13"/>
          <p:cNvSpPr txBox="1">
            <a:spLocks noChangeArrowheads="1"/>
          </p:cNvSpPr>
          <p:nvPr/>
        </p:nvSpPr>
        <p:spPr bwMode="auto">
          <a:xfrm>
            <a:off x="219075" y="2735263"/>
            <a:ext cx="3816350" cy="3784600"/>
          </a:xfrm>
          <a:prstGeom prst="rect">
            <a:avLst/>
          </a:prstGeom>
          <a:solidFill>
            <a:schemeClr val="bg1"/>
          </a:solidFill>
          <a:ln w="9525">
            <a:noFill/>
            <a:miter lim="800000"/>
            <a:headEnd/>
            <a:tailEnd/>
          </a:ln>
        </p:spPr>
        <p:txBody>
          <a:bodyPr>
            <a:spAutoFit/>
          </a:bodyPr>
          <a:lstStyle/>
          <a:p>
            <a:r>
              <a:rPr lang="en-GB" altLang="en-US" sz="1200" b="1">
                <a:solidFill>
                  <a:srgbClr val="0070C0"/>
                </a:solidFill>
                <a:latin typeface="Arial" charset="0"/>
              </a:rPr>
              <a:t>Normative (age 0 +)</a:t>
            </a:r>
          </a:p>
          <a:p>
            <a:r>
              <a:rPr lang="en-GB" altLang="en-US" sz="1200">
                <a:latin typeface="Arial" charset="0"/>
              </a:rPr>
              <a:t>People-pleasing / Inhibited</a:t>
            </a:r>
          </a:p>
          <a:p>
            <a:r>
              <a:rPr lang="en-GB" altLang="en-US" sz="1200">
                <a:latin typeface="Arial" charset="0"/>
              </a:rPr>
              <a:t>(adaptive in safe contexts)</a:t>
            </a:r>
          </a:p>
          <a:p>
            <a:endParaRPr lang="en-GB" altLang="en-US" sz="1200">
              <a:latin typeface="Arial" charset="0"/>
            </a:endParaRPr>
          </a:p>
          <a:p>
            <a:r>
              <a:rPr lang="en-GB" altLang="en-US" sz="1200" b="1">
                <a:solidFill>
                  <a:srgbClr val="0070C0"/>
                </a:solidFill>
                <a:latin typeface="Arial" charset="0"/>
              </a:rPr>
              <a:t>Concerning (ca. 3 +)</a:t>
            </a:r>
          </a:p>
          <a:p>
            <a:r>
              <a:rPr lang="en-GB" altLang="en-US" sz="1200">
                <a:latin typeface="Arial" charset="0"/>
              </a:rPr>
              <a:t>Compulsively care-giving / Compliant</a:t>
            </a:r>
          </a:p>
          <a:p>
            <a:r>
              <a:rPr lang="en-GB" altLang="en-US" sz="1200">
                <a:latin typeface="Arial" charset="0"/>
              </a:rPr>
              <a:t>(adaptive when comfort is obtainable  with contingent behaviour)</a:t>
            </a:r>
          </a:p>
          <a:p>
            <a:endParaRPr lang="en-GB" altLang="en-US" sz="1200">
              <a:latin typeface="Arial" charset="0"/>
            </a:endParaRPr>
          </a:p>
          <a:p>
            <a:r>
              <a:rPr lang="en-GB" altLang="en-US" sz="1200" b="1">
                <a:solidFill>
                  <a:srgbClr val="0070C0"/>
                </a:solidFill>
                <a:latin typeface="Arial" charset="0"/>
              </a:rPr>
              <a:t>Endangering (ca. 11 +)</a:t>
            </a:r>
          </a:p>
          <a:p>
            <a:r>
              <a:rPr lang="en-GB" altLang="en-US" sz="1200">
                <a:latin typeface="Arial" charset="0"/>
              </a:rPr>
              <a:t>Promiscuous / Self-reliant</a:t>
            </a:r>
          </a:p>
          <a:p>
            <a:r>
              <a:rPr lang="en-GB" altLang="en-US" sz="1200">
                <a:latin typeface="Arial" charset="0"/>
              </a:rPr>
              <a:t>(adaptive when closeness = predictable danger)</a:t>
            </a:r>
          </a:p>
          <a:p>
            <a:endParaRPr lang="en-GB" altLang="en-US" sz="1200">
              <a:latin typeface="Arial" charset="0"/>
            </a:endParaRPr>
          </a:p>
          <a:p>
            <a:r>
              <a:rPr lang="en-GB" altLang="en-US" sz="1200" b="1">
                <a:solidFill>
                  <a:srgbClr val="0070C0"/>
                </a:solidFill>
                <a:latin typeface="Arial" charset="0"/>
              </a:rPr>
              <a:t>Delusional (ca. 18 +)</a:t>
            </a:r>
          </a:p>
          <a:p>
            <a:r>
              <a:rPr lang="en-GB" altLang="en-US" sz="1200">
                <a:latin typeface="Arial" charset="0"/>
              </a:rPr>
              <a:t>Delusional idealisation (‘Stockholm syndrome’) / Externally assembled self</a:t>
            </a:r>
          </a:p>
          <a:p>
            <a:r>
              <a:rPr lang="en-GB" altLang="en-US" sz="1200">
                <a:latin typeface="Arial" charset="0"/>
              </a:rPr>
              <a:t>(adaptive when life-threatening danger is predictable and inescapable)</a:t>
            </a:r>
          </a:p>
          <a:p>
            <a:endParaRPr lang="en-GB" altLang="en-US" sz="1200">
              <a:latin typeface="Arial" charset="0"/>
            </a:endParaRPr>
          </a:p>
          <a:p>
            <a:endParaRPr lang="en-GB" altLang="en-US" sz="1200">
              <a:latin typeface="Arial" charset="0"/>
            </a:endParaRPr>
          </a:p>
        </p:txBody>
      </p:sp>
      <p:sp>
        <p:nvSpPr>
          <p:cNvPr id="12" name="Up-Down Arrow 11"/>
          <p:cNvSpPr/>
          <p:nvPr/>
        </p:nvSpPr>
        <p:spPr>
          <a:xfrm>
            <a:off x="3998913" y="2735263"/>
            <a:ext cx="71437" cy="3794125"/>
          </a:xfrm>
          <a:prstGeom prst="up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71" name="TextBox 1"/>
          <p:cNvSpPr txBox="1">
            <a:spLocks noChangeArrowheads="1"/>
          </p:cNvSpPr>
          <p:nvPr/>
        </p:nvSpPr>
        <p:spPr bwMode="auto">
          <a:xfrm>
            <a:off x="2773363" y="133350"/>
            <a:ext cx="3443287" cy="584200"/>
          </a:xfrm>
          <a:prstGeom prst="rect">
            <a:avLst/>
          </a:prstGeom>
          <a:solidFill>
            <a:schemeClr val="bg1"/>
          </a:solidFill>
          <a:ln w="9525">
            <a:noFill/>
            <a:miter lim="800000"/>
            <a:headEnd/>
            <a:tailEnd/>
          </a:ln>
        </p:spPr>
        <p:txBody>
          <a:bodyPr>
            <a:spAutoFit/>
          </a:bodyPr>
          <a:lstStyle/>
          <a:p>
            <a:r>
              <a:rPr lang="en-GB" altLang="en-US" sz="3200" b="1">
                <a:solidFill>
                  <a:srgbClr val="0070C0"/>
                </a:solidFill>
              </a:rPr>
              <a:t>‘A’ Pathway</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victoria-climbie-46_795937c"/>
          <p:cNvPicPr>
            <a:picLocks noChangeAspect="1" noChangeArrowheads="1"/>
          </p:cNvPicPr>
          <p:nvPr/>
        </p:nvPicPr>
        <p:blipFill>
          <a:blip r:embed="rId2" cstate="print"/>
          <a:srcRect/>
          <a:stretch>
            <a:fillRect/>
          </a:stretch>
        </p:blipFill>
        <p:spPr bwMode="auto">
          <a:xfrm>
            <a:off x="2411413" y="1125538"/>
            <a:ext cx="5688012" cy="3560762"/>
          </a:xfrm>
          <a:prstGeom prst="rect">
            <a:avLst/>
          </a:prstGeom>
          <a:noFill/>
          <a:ln w="9525">
            <a:noFill/>
            <a:miter lim="800000"/>
            <a:headEnd/>
            <a:tailEnd/>
          </a:ln>
        </p:spPr>
      </p:pic>
      <p:sp>
        <p:nvSpPr>
          <p:cNvPr id="68611" name="TextBox 1"/>
          <p:cNvSpPr txBox="1">
            <a:spLocks noChangeArrowheads="1"/>
          </p:cNvSpPr>
          <p:nvPr/>
        </p:nvSpPr>
        <p:spPr bwMode="auto">
          <a:xfrm>
            <a:off x="323850" y="2276475"/>
            <a:ext cx="1871663" cy="369888"/>
          </a:xfrm>
          <a:prstGeom prst="rect">
            <a:avLst/>
          </a:prstGeom>
          <a:noFill/>
          <a:ln w="9525">
            <a:noFill/>
            <a:miter lim="800000"/>
            <a:headEnd/>
            <a:tailEnd/>
          </a:ln>
        </p:spPr>
        <p:txBody>
          <a:bodyPr>
            <a:spAutoFit/>
          </a:bodyPr>
          <a:lstStyle/>
          <a:p>
            <a:r>
              <a:rPr lang="en-GB"/>
              <a:t>A3-4</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altLang="en-US" smtClean="0"/>
          </a:p>
        </p:txBody>
      </p:sp>
      <p:pic>
        <p:nvPicPr>
          <p:cNvPr id="69635" name="Content Placeholder 4"/>
          <p:cNvPicPr>
            <a:picLocks noGrp="1" noChangeAspect="1"/>
          </p:cNvPicPr>
          <p:nvPr>
            <p:ph idx="1"/>
          </p:nvPr>
        </p:nvPicPr>
        <p:blipFill>
          <a:blip r:embed="rId2" cstate="print"/>
          <a:srcRect/>
          <a:stretch>
            <a:fillRect/>
          </a:stretch>
        </p:blipFill>
        <p:spPr>
          <a:xfrm>
            <a:off x="0" y="1125538"/>
            <a:ext cx="9094788" cy="5111750"/>
          </a:xfrm>
        </p:spPr>
      </p:pic>
      <p:sp>
        <p:nvSpPr>
          <p:cNvPr id="65540" name="Footer Placeholder 3"/>
          <p:cNvSpPr>
            <a:spLocks noGrp="1"/>
          </p:cNvSpPr>
          <p:nvPr>
            <p:ph type="ftr" sz="quarter" idx="11"/>
          </p:nvPr>
        </p:nvSpPr>
        <p:spPr>
          <a:xfrm>
            <a:off x="457200" y="6245225"/>
            <a:ext cx="2133600" cy="476250"/>
          </a:xfrm>
          <a:ln>
            <a:miter lim="800000"/>
            <a:headEnd/>
            <a:tailEnd/>
          </a:ln>
        </p:spPr>
        <p:txBody>
          <a:bodyPr/>
          <a:lstStyle/>
          <a:p>
            <a:pPr algn="l">
              <a:defRPr/>
            </a:pPr>
            <a:endParaRPr lang="en-US" altLang="en-US" smtClean="0">
              <a:cs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Content Placeholder 3"/>
          <p:cNvPicPr>
            <a:picLocks noGrp="1" noChangeAspect="1"/>
          </p:cNvPicPr>
          <p:nvPr>
            <p:ph idx="1"/>
          </p:nvPr>
        </p:nvPicPr>
        <p:blipFill>
          <a:blip r:embed="rId2" cstate="print"/>
          <a:srcRect/>
          <a:stretch>
            <a:fillRect/>
          </a:stretch>
        </p:blipFill>
        <p:spPr>
          <a:xfrm>
            <a:off x="2700338" y="3387725"/>
            <a:ext cx="8229600" cy="3503613"/>
          </a:xfrm>
        </p:spPr>
      </p:pic>
      <p:sp>
        <p:nvSpPr>
          <p:cNvPr id="72707" name="TextBox 4"/>
          <p:cNvSpPr txBox="1">
            <a:spLocks noChangeArrowheads="1"/>
          </p:cNvSpPr>
          <p:nvPr/>
        </p:nvSpPr>
        <p:spPr bwMode="auto">
          <a:xfrm>
            <a:off x="468313" y="4076700"/>
            <a:ext cx="2232025" cy="369888"/>
          </a:xfrm>
          <a:prstGeom prst="rect">
            <a:avLst/>
          </a:prstGeom>
          <a:noFill/>
          <a:ln w="9525">
            <a:noFill/>
            <a:miter lim="800000"/>
            <a:headEnd/>
            <a:tailEnd/>
          </a:ln>
        </p:spPr>
        <p:txBody>
          <a:bodyPr>
            <a:spAutoFit/>
          </a:bodyPr>
          <a:lstStyle/>
          <a:p>
            <a:r>
              <a:rPr lang="en-GB"/>
              <a:t>A5</a:t>
            </a:r>
          </a:p>
        </p:txBody>
      </p:sp>
      <p:pic>
        <p:nvPicPr>
          <p:cNvPr id="72708" name="Content Placeholder 3"/>
          <p:cNvPicPr>
            <a:picLocks noChangeAspect="1"/>
          </p:cNvPicPr>
          <p:nvPr/>
        </p:nvPicPr>
        <p:blipFill>
          <a:blip r:embed="rId3" cstate="print"/>
          <a:srcRect/>
          <a:stretch>
            <a:fillRect/>
          </a:stretch>
        </p:blipFill>
        <p:spPr bwMode="auto">
          <a:xfrm>
            <a:off x="2700338" y="693738"/>
            <a:ext cx="3810000" cy="264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GB" smtClean="0"/>
          </a:p>
        </p:txBody>
      </p:sp>
      <p:pic>
        <p:nvPicPr>
          <p:cNvPr id="73731" name="Content Placeholder 3"/>
          <p:cNvPicPr>
            <a:picLocks noGrp="1" noChangeAspect="1"/>
          </p:cNvPicPr>
          <p:nvPr>
            <p:ph idx="1"/>
          </p:nvPr>
        </p:nvPicPr>
        <p:blipFill>
          <a:blip r:embed="rId2" cstate="print"/>
          <a:srcRect/>
          <a:stretch>
            <a:fillRect/>
          </a:stretch>
        </p:blipFill>
        <p:spPr>
          <a:xfrm>
            <a:off x="2195513" y="2205038"/>
            <a:ext cx="6735762" cy="3759200"/>
          </a:xfrm>
        </p:spPr>
      </p:pic>
      <p:sp>
        <p:nvSpPr>
          <p:cNvPr id="73732" name="TextBox 4"/>
          <p:cNvSpPr txBox="1">
            <a:spLocks noChangeArrowheads="1"/>
          </p:cNvSpPr>
          <p:nvPr/>
        </p:nvSpPr>
        <p:spPr bwMode="auto">
          <a:xfrm>
            <a:off x="179388" y="4437063"/>
            <a:ext cx="1871662" cy="369887"/>
          </a:xfrm>
          <a:prstGeom prst="rect">
            <a:avLst/>
          </a:prstGeom>
          <a:noFill/>
          <a:ln w="9525">
            <a:noFill/>
            <a:miter lim="800000"/>
            <a:headEnd/>
            <a:tailEnd/>
          </a:ln>
        </p:spPr>
        <p:txBody>
          <a:bodyPr>
            <a:spAutoFit/>
          </a:bodyPr>
          <a:lstStyle/>
          <a:p>
            <a:r>
              <a:rPr lang="en-GB"/>
              <a:t>A5?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endParaRPr lang="en-US" altLang="en-US" smtClean="0"/>
          </a:p>
        </p:txBody>
      </p:sp>
      <p:sp>
        <p:nvSpPr>
          <p:cNvPr id="57347" name="Footer Placeholder 3"/>
          <p:cNvSpPr txBox="1">
            <a:spLocks noGrp="1"/>
          </p:cNvSpPr>
          <p:nvPr/>
        </p:nvSpPr>
        <p:spPr bwMode="auto">
          <a:xfrm>
            <a:off x="428625" y="6286500"/>
            <a:ext cx="2895600" cy="457200"/>
          </a:xfrm>
          <a:prstGeom prst="rect">
            <a:avLst/>
          </a:prstGeom>
          <a:noFill/>
          <a:ln w="9525">
            <a:noFill/>
            <a:miter lim="800000"/>
            <a:headEnd/>
            <a:tailEnd/>
          </a:ln>
        </p:spPr>
        <p:txBody>
          <a:bodyPr/>
          <a:lstStyle/>
          <a:p>
            <a:pPr eaLnBrk="1" hangingPunct="1"/>
            <a:endParaRPr lang="en-US" altLang="en-US" sz="800">
              <a:cs typeface="Arial" charset="0"/>
            </a:endParaRPr>
          </a:p>
        </p:txBody>
      </p:sp>
      <p:pic>
        <p:nvPicPr>
          <p:cNvPr id="57348" name="Picture 4" descr="attuned gaze"/>
          <p:cNvPicPr>
            <a:picLocks noGrp="1" noChangeAspect="1" noChangeArrowheads="1"/>
          </p:cNvPicPr>
          <p:nvPr>
            <p:ph idx="4294967295"/>
          </p:nvPr>
        </p:nvPicPr>
        <p:blipFill>
          <a:blip r:embed="rId3" cstate="print"/>
          <a:srcRect/>
          <a:stretch>
            <a:fillRect/>
          </a:stretch>
        </p:blipFill>
        <p:spPr>
          <a:xfrm>
            <a:off x="-684213" y="-171450"/>
            <a:ext cx="9828213" cy="7029450"/>
          </a:xfr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GB" smtClean="0"/>
          </a:p>
        </p:txBody>
      </p:sp>
      <p:pic>
        <p:nvPicPr>
          <p:cNvPr id="75779" name="Content Placeholder 3"/>
          <p:cNvPicPr>
            <a:picLocks noGrp="1" noChangeAspect="1"/>
          </p:cNvPicPr>
          <p:nvPr>
            <p:ph idx="1"/>
          </p:nvPr>
        </p:nvPicPr>
        <p:blipFill>
          <a:blip r:embed="rId2" cstate="print"/>
          <a:srcRect/>
          <a:stretch>
            <a:fillRect/>
          </a:stretch>
        </p:blipFill>
        <p:spPr>
          <a:xfrm>
            <a:off x="0" y="-458788"/>
            <a:ext cx="9680575" cy="7316788"/>
          </a:xfrm>
        </p:spPr>
      </p:pic>
      <p:sp>
        <p:nvSpPr>
          <p:cNvPr id="81924" name="TextBox 4"/>
          <p:cNvSpPr txBox="1">
            <a:spLocks noChangeArrowheads="1"/>
          </p:cNvSpPr>
          <p:nvPr/>
        </p:nvSpPr>
        <p:spPr bwMode="auto">
          <a:xfrm>
            <a:off x="611188" y="5300663"/>
            <a:ext cx="2016125" cy="646112"/>
          </a:xfrm>
          <a:prstGeom prst="rect">
            <a:avLst/>
          </a:prstGeom>
          <a:noFill/>
          <a:ln w="9525">
            <a:solidFill>
              <a:schemeClr val="accent3"/>
            </a:solidFill>
            <a:miter lim="800000"/>
            <a:headEnd/>
            <a:tailEnd/>
          </a:ln>
          <a:effectLst>
            <a:outerShdw blurRad="50800" dist="50800" dir="5400000" algn="ctr" rotWithShape="0">
              <a:srgbClr val="000000">
                <a:alpha val="0"/>
              </a:srgbClr>
            </a:outerShdw>
          </a:effectLst>
        </p:spPr>
        <p:txBody>
          <a:bodyPr>
            <a:spAutoFit/>
          </a:bodyPr>
          <a:lstStyle/>
          <a:p>
            <a:pPr>
              <a:defRPr/>
            </a:pPr>
            <a:r>
              <a:rPr lang="en-GB" b="1" dirty="0">
                <a:solidFill>
                  <a:schemeClr val="bg1"/>
                </a:solidFill>
              </a:rPr>
              <a:t>A7 – Erika </a:t>
            </a:r>
          </a:p>
          <a:p>
            <a:pPr>
              <a:defRPr/>
            </a:pPr>
            <a:r>
              <a:rPr lang="en-GB" b="1" dirty="0">
                <a:solidFill>
                  <a:schemeClr val="bg1"/>
                </a:solidFill>
              </a:rPr>
              <a:t>La Tour Eiffel</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endParaRPr lang="en-GB" smtClean="0"/>
          </a:p>
        </p:txBody>
      </p:sp>
      <p:pic>
        <p:nvPicPr>
          <p:cNvPr id="76803" name="Content Placeholder 3"/>
          <p:cNvPicPr>
            <a:picLocks noGrp="1" noChangeAspect="1"/>
          </p:cNvPicPr>
          <p:nvPr>
            <p:ph idx="1"/>
          </p:nvPr>
        </p:nvPicPr>
        <p:blipFill>
          <a:blip r:embed="rId2" cstate="print"/>
          <a:srcRect/>
          <a:stretch>
            <a:fillRect/>
          </a:stretch>
        </p:blipFill>
        <p:spPr>
          <a:xfrm>
            <a:off x="3924300" y="3789363"/>
            <a:ext cx="4535488" cy="3014662"/>
          </a:xfrm>
        </p:spPr>
      </p:pic>
      <p:pic>
        <p:nvPicPr>
          <p:cNvPr id="76804" name="Content Placeholder 3"/>
          <p:cNvPicPr>
            <a:picLocks noChangeAspect="1"/>
          </p:cNvPicPr>
          <p:nvPr/>
        </p:nvPicPr>
        <p:blipFill>
          <a:blip r:embed="rId3" cstate="print"/>
          <a:srcRect/>
          <a:stretch>
            <a:fillRect/>
          </a:stretch>
        </p:blipFill>
        <p:spPr bwMode="auto">
          <a:xfrm>
            <a:off x="19050" y="188913"/>
            <a:ext cx="5057775" cy="3760787"/>
          </a:xfrm>
          <a:prstGeom prst="rect">
            <a:avLst/>
          </a:prstGeom>
          <a:noFill/>
          <a:ln w="9525">
            <a:noFill/>
            <a:miter lim="800000"/>
            <a:headEnd/>
            <a:tailEnd/>
          </a:ln>
        </p:spPr>
      </p:pic>
      <p:sp>
        <p:nvSpPr>
          <p:cNvPr id="76805" name="TextBox 5"/>
          <p:cNvSpPr txBox="1">
            <a:spLocks noChangeArrowheads="1"/>
          </p:cNvSpPr>
          <p:nvPr/>
        </p:nvSpPr>
        <p:spPr bwMode="auto">
          <a:xfrm>
            <a:off x="611188" y="4941888"/>
            <a:ext cx="2376487" cy="368300"/>
          </a:xfrm>
          <a:prstGeom prst="rect">
            <a:avLst/>
          </a:prstGeom>
          <a:noFill/>
          <a:ln w="9525">
            <a:noFill/>
            <a:miter lim="800000"/>
            <a:headEnd/>
            <a:tailEnd/>
          </a:ln>
        </p:spPr>
        <p:txBody>
          <a:bodyPr>
            <a:spAutoFit/>
          </a:bodyPr>
          <a:lstStyle/>
          <a:p>
            <a:r>
              <a:rPr lang="en-GB"/>
              <a:t>A8</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b="1" dirty="0" smtClean="0">
                <a:solidFill>
                  <a:schemeClr val="accent3"/>
                </a:solidFill>
              </a:rPr>
              <a:t>Type C Infancy</a:t>
            </a:r>
          </a:p>
        </p:txBody>
      </p:sp>
      <p:sp>
        <p:nvSpPr>
          <p:cNvPr id="21507" name="Content Placeholder 2"/>
          <p:cNvSpPr>
            <a:spLocks noGrp="1"/>
          </p:cNvSpPr>
          <p:nvPr>
            <p:ph idx="1"/>
          </p:nvPr>
        </p:nvSpPr>
        <p:spPr/>
        <p:txBody>
          <a:bodyPr/>
          <a:lstStyle/>
          <a:p>
            <a:pPr eaLnBrk="1" hangingPunct="1"/>
            <a:r>
              <a:rPr lang="en-GB" sz="2800" dirty="0" smtClean="0"/>
              <a:t>Unpredictable and inconsistently attuned responses from attachment figure</a:t>
            </a:r>
          </a:p>
          <a:p>
            <a:pPr eaLnBrk="1" hangingPunct="1"/>
            <a:r>
              <a:rPr lang="en-GB" sz="2800" dirty="0" smtClean="0"/>
              <a:t>Confusing for infant – can not predict if attachment figure will comfort them if distressed</a:t>
            </a:r>
          </a:p>
          <a:p>
            <a:pPr eaLnBrk="1" hangingPunct="1"/>
            <a:r>
              <a:rPr lang="en-GB" sz="2800" dirty="0" smtClean="0"/>
              <a:t>Exaggerating the display increases chance of a response</a:t>
            </a:r>
          </a:p>
          <a:p>
            <a:pPr eaLnBrk="1" hangingPunct="1"/>
            <a:r>
              <a:rPr lang="en-GB" sz="2800" dirty="0" smtClean="0"/>
              <a:t>Keep changing the problem to keep their attention</a:t>
            </a:r>
          </a:p>
          <a:p>
            <a:pPr eaLnBrk="1" hangingPunct="1"/>
            <a:r>
              <a:rPr lang="en-GB" sz="2800" dirty="0" smtClean="0"/>
              <a:t>Learn that own feelings are the most useful information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pPr eaLnBrk="1" hangingPunct="1"/>
            <a:r>
              <a:rPr lang="en-GB" sz="4000" b="1" dirty="0" smtClean="0">
                <a:solidFill>
                  <a:schemeClr val="accent3"/>
                </a:solidFill>
              </a:rPr>
              <a:t>Type C: ‘if I feel it, then it’s true’</a:t>
            </a:r>
          </a:p>
        </p:txBody>
      </p:sp>
      <p:sp>
        <p:nvSpPr>
          <p:cNvPr id="17411" name="Content Placeholder 2"/>
          <p:cNvSpPr>
            <a:spLocks noGrp="1"/>
          </p:cNvSpPr>
          <p:nvPr>
            <p:ph idx="1"/>
          </p:nvPr>
        </p:nvSpPr>
        <p:spPr/>
        <p:txBody>
          <a:bodyPr/>
          <a:lstStyle/>
          <a:p>
            <a:pPr eaLnBrk="1" hangingPunct="1"/>
            <a:r>
              <a:rPr lang="en-GB" dirty="0" smtClean="0"/>
              <a:t>Alternate displays of affect to regulate others behaviour</a:t>
            </a:r>
          </a:p>
          <a:p>
            <a:pPr eaLnBrk="1" hangingPunct="1"/>
            <a:r>
              <a:rPr lang="en-GB" dirty="0" smtClean="0"/>
              <a:t>Anger &amp; desire for comfort as aggression and coyness</a:t>
            </a:r>
          </a:p>
          <a:p>
            <a:pPr eaLnBrk="1" hangingPunct="1"/>
            <a:r>
              <a:rPr lang="en-GB" dirty="0" smtClean="0"/>
              <a:t>Attachment figure habituates so have to increase risk to elicit protection</a:t>
            </a:r>
          </a:p>
          <a:p>
            <a:pPr eaLnBrk="1" hangingPunct="1"/>
            <a:endParaRPr lang="en-GB" dirty="0" smtClean="0"/>
          </a:p>
        </p:txBody>
      </p:sp>
      <p:pic>
        <p:nvPicPr>
          <p:cNvPr id="20484" name="Picture 4" descr="C:\Users\Louise\AppData\Local\Microsoft\Windows\Temporary Internet Files\Content.IE5\HCMCSD3A\MP900448663[1].jpg"/>
          <p:cNvPicPr>
            <a:picLocks noChangeAspect="1" noChangeArrowheads="1"/>
          </p:cNvPicPr>
          <p:nvPr/>
        </p:nvPicPr>
        <p:blipFill>
          <a:blip r:embed="rId3" cstate="print"/>
          <a:srcRect/>
          <a:stretch>
            <a:fillRect/>
          </a:stretch>
        </p:blipFill>
        <p:spPr bwMode="auto">
          <a:xfrm>
            <a:off x="0" y="4724683"/>
            <a:ext cx="2178835" cy="213331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b="1" dirty="0" smtClean="0">
                <a:solidFill>
                  <a:schemeClr val="accent3"/>
                </a:solidFill>
              </a:rPr>
              <a:t>Type C development</a:t>
            </a:r>
          </a:p>
        </p:txBody>
      </p:sp>
      <p:sp>
        <p:nvSpPr>
          <p:cNvPr id="22531" name="Content Placeholder 2"/>
          <p:cNvSpPr>
            <a:spLocks noGrp="1"/>
          </p:cNvSpPr>
          <p:nvPr>
            <p:ph idx="1"/>
          </p:nvPr>
        </p:nvSpPr>
        <p:spPr/>
        <p:txBody>
          <a:bodyPr/>
          <a:lstStyle/>
          <a:p>
            <a:pPr eaLnBrk="1" hangingPunct="1"/>
            <a:r>
              <a:rPr lang="en-GB" dirty="0" smtClean="0"/>
              <a:t>Increase provocative behaviour (attachment figure habituates)</a:t>
            </a:r>
          </a:p>
          <a:p>
            <a:pPr eaLnBrk="1" hangingPunct="1"/>
            <a:r>
              <a:rPr lang="en-GB" dirty="0" smtClean="0"/>
              <a:t>Alternate with coyness (when attachment figure gets angry)</a:t>
            </a:r>
          </a:p>
          <a:p>
            <a:pPr eaLnBrk="1" hangingPunct="1"/>
            <a:r>
              <a:rPr lang="en-GB" dirty="0" smtClean="0"/>
              <a:t>Aggression/feigned helplessness</a:t>
            </a:r>
          </a:p>
          <a:p>
            <a:pPr eaLnBrk="1" hangingPunct="1"/>
            <a:r>
              <a:rPr lang="en-GB" dirty="0" smtClean="0"/>
              <a:t>Punitive/seductive behaviour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b="1" dirty="0" smtClean="0">
                <a:solidFill>
                  <a:schemeClr val="accent3"/>
                </a:solidFill>
              </a:rPr>
              <a:t>Type C risks </a:t>
            </a:r>
            <a:endParaRPr lang="en-US" b="1" dirty="0" smtClean="0">
              <a:solidFill>
                <a:schemeClr val="accent3"/>
              </a:solidFill>
            </a:endParaRPr>
          </a:p>
        </p:txBody>
      </p:sp>
      <p:sp>
        <p:nvSpPr>
          <p:cNvPr id="23555" name="Rectangle 3"/>
          <p:cNvSpPr>
            <a:spLocks noGrp="1" noChangeArrowheads="1"/>
          </p:cNvSpPr>
          <p:nvPr>
            <p:ph idx="1"/>
          </p:nvPr>
        </p:nvSpPr>
        <p:spPr/>
        <p:txBody>
          <a:bodyPr/>
          <a:lstStyle/>
          <a:p>
            <a:pPr eaLnBrk="1" hangingPunct="1">
              <a:lnSpc>
                <a:spcPct val="80000"/>
              </a:lnSpc>
            </a:pPr>
            <a:r>
              <a:rPr lang="en-GB" dirty="0" smtClean="0"/>
              <a:t>Emotional intensity/lability</a:t>
            </a:r>
          </a:p>
          <a:p>
            <a:pPr eaLnBrk="1" hangingPunct="1">
              <a:lnSpc>
                <a:spcPct val="80000"/>
              </a:lnSpc>
            </a:pPr>
            <a:r>
              <a:rPr lang="en-GB" dirty="0" smtClean="0"/>
              <a:t>Attentional problems</a:t>
            </a:r>
          </a:p>
          <a:p>
            <a:pPr eaLnBrk="1" hangingPunct="1">
              <a:lnSpc>
                <a:spcPct val="80000"/>
              </a:lnSpc>
            </a:pPr>
            <a:r>
              <a:rPr lang="en-GB" dirty="0" smtClean="0"/>
              <a:t>Hyperactivity</a:t>
            </a:r>
          </a:p>
          <a:p>
            <a:pPr eaLnBrk="1" hangingPunct="1">
              <a:lnSpc>
                <a:spcPct val="80000"/>
              </a:lnSpc>
            </a:pPr>
            <a:r>
              <a:rPr lang="en-GB" dirty="0" smtClean="0"/>
              <a:t>Provocative behaviour</a:t>
            </a:r>
          </a:p>
          <a:p>
            <a:pPr eaLnBrk="1" hangingPunct="1">
              <a:lnSpc>
                <a:spcPct val="80000"/>
              </a:lnSpc>
            </a:pPr>
            <a:r>
              <a:rPr lang="en-GB" dirty="0" smtClean="0"/>
              <a:t>Risk taking/accident prone</a:t>
            </a:r>
          </a:p>
          <a:p>
            <a:pPr eaLnBrk="1" hangingPunct="1">
              <a:lnSpc>
                <a:spcPct val="80000"/>
              </a:lnSpc>
            </a:pPr>
            <a:r>
              <a:rPr lang="en-GB" dirty="0" smtClean="0"/>
              <a:t>Social rejection</a:t>
            </a:r>
          </a:p>
          <a:p>
            <a:pPr eaLnBrk="1" hangingPunct="1">
              <a:lnSpc>
                <a:spcPct val="80000"/>
              </a:lnSpc>
            </a:pPr>
            <a:r>
              <a:rPr lang="en-GB" dirty="0" smtClean="0"/>
              <a:t>Coy shyness</a:t>
            </a:r>
          </a:p>
          <a:p>
            <a:pPr eaLnBrk="1" hangingPunct="1">
              <a:lnSpc>
                <a:spcPct val="80000"/>
              </a:lnSpc>
            </a:pPr>
            <a:r>
              <a:rPr lang="en-GB" dirty="0" smtClean="0"/>
              <a:t>Somatic symptoms – exaggerated </a:t>
            </a: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endParaRPr lang="en-GB" altLang="en-US" smtClean="0"/>
          </a:p>
        </p:txBody>
      </p:sp>
      <p:pic>
        <p:nvPicPr>
          <p:cNvPr id="16387" name="Picture 3"/>
          <p:cNvPicPr>
            <a:picLocks noGrp="1" noChangeAspect="1" noChangeArrowheads="1"/>
          </p:cNvPicPr>
          <p:nvPr>
            <p:ph type="body" idx="4294967295"/>
          </p:nvPr>
        </p:nvPicPr>
        <p:blipFill>
          <a:blip r:embed="rId2" cstate="print"/>
          <a:srcRect/>
          <a:stretch>
            <a:fillRect/>
          </a:stretch>
        </p:blipFill>
        <p:spPr>
          <a:xfrm>
            <a:off x="0" y="188913"/>
            <a:ext cx="8929688" cy="6497637"/>
          </a:xfrm>
        </p:spPr>
      </p:pic>
      <p:sp>
        <p:nvSpPr>
          <p:cNvPr id="16388" name="TextBox 1"/>
          <p:cNvSpPr txBox="1">
            <a:spLocks noChangeArrowheads="1"/>
          </p:cNvSpPr>
          <p:nvPr/>
        </p:nvSpPr>
        <p:spPr bwMode="auto">
          <a:xfrm>
            <a:off x="3198813" y="665163"/>
            <a:ext cx="3394075" cy="1046162"/>
          </a:xfrm>
          <a:prstGeom prst="rect">
            <a:avLst/>
          </a:prstGeom>
          <a:solidFill>
            <a:schemeClr val="bg1"/>
          </a:solidFill>
          <a:ln w="9525">
            <a:noFill/>
            <a:miter lim="800000"/>
            <a:headEnd/>
            <a:tailEnd/>
          </a:ln>
        </p:spPr>
        <p:txBody>
          <a:bodyPr>
            <a:spAutoFit/>
          </a:bodyPr>
          <a:lstStyle/>
          <a:p>
            <a:pPr algn="ctr"/>
            <a:endParaRPr lang="en-GB" altLang="en-US" b="1">
              <a:latin typeface="Arial Narrow" pitchFamily="34" charset="0"/>
            </a:endParaRPr>
          </a:p>
          <a:p>
            <a:pPr algn="ctr"/>
            <a:r>
              <a:rPr lang="en-GB" altLang="en-US" sz="2200" b="1" i="1" u="sng">
                <a:solidFill>
                  <a:srgbClr val="C00000"/>
                </a:solidFill>
                <a:latin typeface="Arial Narrow" pitchFamily="34" charset="0"/>
              </a:rPr>
              <a:t>Unpredictable</a:t>
            </a:r>
            <a:r>
              <a:rPr lang="en-GB" altLang="en-US" sz="2200" b="1">
                <a:solidFill>
                  <a:srgbClr val="C00000"/>
                </a:solidFill>
                <a:latin typeface="Arial Narrow" pitchFamily="34" charset="0"/>
              </a:rPr>
              <a:t> and </a:t>
            </a:r>
            <a:r>
              <a:rPr lang="en-GB" altLang="en-US" sz="2200" b="1" i="1" u="sng">
                <a:solidFill>
                  <a:srgbClr val="C00000"/>
                </a:solidFill>
                <a:latin typeface="Arial Narrow" pitchFamily="34" charset="0"/>
              </a:rPr>
              <a:t>variably attuned </a:t>
            </a:r>
            <a:r>
              <a:rPr lang="en-GB" altLang="en-US" sz="2200" b="1">
                <a:solidFill>
                  <a:srgbClr val="C00000"/>
                </a:solidFill>
                <a:latin typeface="Arial Narrow" pitchFamily="34" charset="0"/>
              </a:rPr>
              <a:t>caregiver responses</a:t>
            </a:r>
          </a:p>
        </p:txBody>
      </p:sp>
      <p:sp>
        <p:nvSpPr>
          <p:cNvPr id="16389" name="TextBox 4"/>
          <p:cNvSpPr txBox="1">
            <a:spLocks noChangeArrowheads="1"/>
          </p:cNvSpPr>
          <p:nvPr/>
        </p:nvSpPr>
        <p:spPr bwMode="auto">
          <a:xfrm>
            <a:off x="3273425" y="1690688"/>
            <a:ext cx="3244850" cy="1200150"/>
          </a:xfrm>
          <a:prstGeom prst="rect">
            <a:avLst/>
          </a:prstGeom>
          <a:solidFill>
            <a:schemeClr val="bg1"/>
          </a:solidFill>
          <a:ln w="9525">
            <a:noFill/>
            <a:miter lim="800000"/>
            <a:headEnd/>
            <a:tailEnd/>
          </a:ln>
        </p:spPr>
        <p:txBody>
          <a:bodyPr>
            <a:spAutoFit/>
          </a:bodyPr>
          <a:lstStyle/>
          <a:p>
            <a:pPr algn="ctr"/>
            <a:r>
              <a:rPr lang="en-GB" altLang="en-US">
                <a:latin typeface="Arial" charset="0"/>
              </a:rPr>
              <a:t>Infant / child learns to value to feelings more than thinking (becomes </a:t>
            </a:r>
            <a:r>
              <a:rPr lang="en-GB" altLang="en-US" i="1">
                <a:latin typeface="Arial" charset="0"/>
              </a:rPr>
              <a:t>affectively </a:t>
            </a:r>
          </a:p>
          <a:p>
            <a:pPr algn="ctr"/>
            <a:r>
              <a:rPr lang="en-GB" altLang="en-US">
                <a:latin typeface="Arial" charset="0"/>
              </a:rPr>
              <a:t>organised)</a:t>
            </a:r>
          </a:p>
        </p:txBody>
      </p:sp>
      <p:sp>
        <p:nvSpPr>
          <p:cNvPr id="16390" name="TextBox 5"/>
          <p:cNvSpPr txBox="1">
            <a:spLocks noChangeArrowheads="1"/>
          </p:cNvSpPr>
          <p:nvPr/>
        </p:nvSpPr>
        <p:spPr bwMode="auto">
          <a:xfrm>
            <a:off x="6191250" y="219075"/>
            <a:ext cx="2943225" cy="400050"/>
          </a:xfrm>
          <a:prstGeom prst="rect">
            <a:avLst/>
          </a:prstGeom>
          <a:solidFill>
            <a:schemeClr val="bg1"/>
          </a:solidFill>
          <a:ln w="9525">
            <a:noFill/>
            <a:miter lim="800000"/>
            <a:headEnd/>
            <a:tailEnd/>
          </a:ln>
        </p:spPr>
        <p:txBody>
          <a:bodyPr>
            <a:spAutoFit/>
          </a:bodyPr>
          <a:lstStyle/>
          <a:p>
            <a:pPr algn="ctr"/>
            <a:r>
              <a:rPr lang="en-GB" altLang="en-US" sz="2000" b="1">
                <a:solidFill>
                  <a:srgbClr val="C00000"/>
                </a:solidFill>
                <a:latin typeface="Arial" charset="0"/>
              </a:rPr>
              <a:t>Affect / Feelings</a:t>
            </a:r>
          </a:p>
        </p:txBody>
      </p:sp>
      <p:sp>
        <p:nvSpPr>
          <p:cNvPr id="16391" name="TextBox 6"/>
          <p:cNvSpPr txBox="1">
            <a:spLocks noChangeArrowheads="1"/>
          </p:cNvSpPr>
          <p:nvPr/>
        </p:nvSpPr>
        <p:spPr bwMode="auto">
          <a:xfrm>
            <a:off x="61913" y="250825"/>
            <a:ext cx="3311525" cy="400050"/>
          </a:xfrm>
          <a:prstGeom prst="rect">
            <a:avLst/>
          </a:prstGeom>
          <a:solidFill>
            <a:schemeClr val="bg1"/>
          </a:solidFill>
          <a:ln w="9525">
            <a:noFill/>
            <a:miter lim="800000"/>
            <a:headEnd/>
            <a:tailEnd/>
          </a:ln>
        </p:spPr>
        <p:txBody>
          <a:bodyPr>
            <a:spAutoFit/>
          </a:bodyPr>
          <a:lstStyle/>
          <a:p>
            <a:r>
              <a:rPr lang="en-GB" altLang="en-US" sz="2000" b="1">
                <a:solidFill>
                  <a:srgbClr val="0070C0"/>
                </a:solidFill>
                <a:latin typeface="Arial" charset="0"/>
              </a:rPr>
              <a:t>Cognition / Thinking</a:t>
            </a:r>
          </a:p>
        </p:txBody>
      </p:sp>
      <p:sp>
        <p:nvSpPr>
          <p:cNvPr id="16392" name="TextBox 7"/>
          <p:cNvSpPr txBox="1">
            <a:spLocks noChangeArrowheads="1"/>
          </p:cNvSpPr>
          <p:nvPr/>
        </p:nvSpPr>
        <p:spPr bwMode="auto">
          <a:xfrm>
            <a:off x="5399088" y="2787650"/>
            <a:ext cx="3816350" cy="3970338"/>
          </a:xfrm>
          <a:prstGeom prst="rect">
            <a:avLst/>
          </a:prstGeom>
          <a:solidFill>
            <a:schemeClr val="bg1"/>
          </a:solidFill>
          <a:ln w="9525">
            <a:noFill/>
            <a:miter lim="800000"/>
            <a:headEnd/>
            <a:tailEnd/>
          </a:ln>
        </p:spPr>
        <p:txBody>
          <a:bodyPr>
            <a:spAutoFit/>
          </a:bodyPr>
          <a:lstStyle/>
          <a:p>
            <a:r>
              <a:rPr lang="en-GB" altLang="en-US" sz="1200" b="1">
                <a:solidFill>
                  <a:srgbClr val="C00000"/>
                </a:solidFill>
                <a:latin typeface="Arial" charset="0"/>
              </a:rPr>
              <a:t>Normative (age 0 +)</a:t>
            </a:r>
          </a:p>
          <a:p>
            <a:r>
              <a:rPr lang="en-GB" altLang="en-US" sz="1200">
                <a:latin typeface="Arial" charset="0"/>
              </a:rPr>
              <a:t>Threatening / Disarming</a:t>
            </a:r>
          </a:p>
          <a:p>
            <a:r>
              <a:rPr lang="en-GB" altLang="en-US" sz="1200">
                <a:latin typeface="Arial" charset="0"/>
              </a:rPr>
              <a:t>(adaptive in safe contexts)</a:t>
            </a:r>
          </a:p>
          <a:p>
            <a:endParaRPr lang="en-GB" altLang="en-US" sz="1200">
              <a:latin typeface="Arial" charset="0"/>
            </a:endParaRPr>
          </a:p>
          <a:p>
            <a:r>
              <a:rPr lang="en-GB" altLang="en-US" sz="1200" b="1">
                <a:solidFill>
                  <a:srgbClr val="C00000"/>
                </a:solidFill>
                <a:latin typeface="Arial" charset="0"/>
              </a:rPr>
              <a:t>Concerning (ca. 3 +)</a:t>
            </a:r>
          </a:p>
          <a:p>
            <a:r>
              <a:rPr lang="en-GB" altLang="en-US" sz="1200">
                <a:latin typeface="Arial" charset="0"/>
              </a:rPr>
              <a:t>Aggressive / Feigned Helpless</a:t>
            </a:r>
          </a:p>
          <a:p>
            <a:r>
              <a:rPr lang="en-GB" altLang="en-US" sz="1200">
                <a:latin typeface="Arial" charset="0"/>
              </a:rPr>
              <a:t>(adaptive when comfort  / protection is obtainable </a:t>
            </a:r>
          </a:p>
          <a:p>
            <a:r>
              <a:rPr lang="en-GB" altLang="en-US" sz="1200">
                <a:latin typeface="Arial" charset="0"/>
              </a:rPr>
              <a:t>with exaggerated affect and ongoing struggle)</a:t>
            </a:r>
          </a:p>
          <a:p>
            <a:endParaRPr lang="en-GB" altLang="en-US" sz="1200">
              <a:latin typeface="Arial" charset="0"/>
            </a:endParaRPr>
          </a:p>
          <a:p>
            <a:r>
              <a:rPr lang="en-GB" altLang="en-US" sz="1200" b="1">
                <a:solidFill>
                  <a:srgbClr val="C00000"/>
                </a:solidFill>
                <a:latin typeface="Arial" charset="0"/>
              </a:rPr>
              <a:t>Endangering (ca. 7 +)</a:t>
            </a:r>
          </a:p>
          <a:p>
            <a:r>
              <a:rPr lang="en-GB" altLang="en-US" sz="1200">
                <a:latin typeface="Arial" charset="0"/>
              </a:rPr>
              <a:t>Punitive / Seductive</a:t>
            </a:r>
          </a:p>
          <a:p>
            <a:r>
              <a:rPr lang="en-GB" altLang="en-US" sz="1200">
                <a:latin typeface="Arial" charset="0"/>
              </a:rPr>
              <a:t>(adaptive when comfort /protection can be gained through deceptive / passive aggression and / or seducing rescue)</a:t>
            </a:r>
          </a:p>
          <a:p>
            <a:endParaRPr lang="en-GB" altLang="en-US" sz="1200">
              <a:latin typeface="Arial" charset="0"/>
            </a:endParaRPr>
          </a:p>
          <a:p>
            <a:r>
              <a:rPr lang="en-GB" altLang="en-US" sz="1200" b="1">
                <a:solidFill>
                  <a:srgbClr val="C00000"/>
                </a:solidFill>
                <a:latin typeface="Arial" charset="0"/>
              </a:rPr>
              <a:t>Dangerous deception / Delusion (ca. 18 +)</a:t>
            </a:r>
          </a:p>
          <a:p>
            <a:r>
              <a:rPr lang="en-GB" altLang="en-US" sz="1200">
                <a:latin typeface="Arial" charset="0"/>
              </a:rPr>
              <a:t>Menacing / Paranoid</a:t>
            </a:r>
          </a:p>
          <a:p>
            <a:r>
              <a:rPr lang="en-GB" altLang="en-US" sz="1200">
                <a:latin typeface="Arial" charset="0"/>
              </a:rPr>
              <a:t>(adaptive when life-threatening danger is ongoing, deceptive and unpredictable)</a:t>
            </a:r>
          </a:p>
          <a:p>
            <a:endParaRPr lang="en-GB" altLang="en-US" sz="1200">
              <a:latin typeface="Arial" charset="0"/>
            </a:endParaRPr>
          </a:p>
          <a:p>
            <a:endParaRPr lang="en-GB" altLang="en-US" sz="1200">
              <a:latin typeface="Arial" charset="0"/>
            </a:endParaRPr>
          </a:p>
        </p:txBody>
      </p:sp>
      <p:sp>
        <p:nvSpPr>
          <p:cNvPr id="9" name="Up-Down Arrow 8"/>
          <p:cNvSpPr/>
          <p:nvPr/>
        </p:nvSpPr>
        <p:spPr>
          <a:xfrm>
            <a:off x="5292725" y="2911475"/>
            <a:ext cx="71438" cy="3744913"/>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C00000"/>
              </a:solidFill>
            </a:endParaRPr>
          </a:p>
        </p:txBody>
      </p:sp>
      <p:sp>
        <p:nvSpPr>
          <p:cNvPr id="16394" name="TextBox 9"/>
          <p:cNvSpPr txBox="1">
            <a:spLocks noChangeArrowheads="1"/>
          </p:cNvSpPr>
          <p:nvPr/>
        </p:nvSpPr>
        <p:spPr bwMode="auto">
          <a:xfrm>
            <a:off x="3198813" y="212725"/>
            <a:ext cx="3203575" cy="584200"/>
          </a:xfrm>
          <a:prstGeom prst="rect">
            <a:avLst/>
          </a:prstGeom>
          <a:solidFill>
            <a:schemeClr val="bg1"/>
          </a:solidFill>
          <a:ln w="9525">
            <a:noFill/>
            <a:miter lim="800000"/>
            <a:headEnd/>
            <a:tailEnd/>
          </a:ln>
        </p:spPr>
        <p:txBody>
          <a:bodyPr>
            <a:spAutoFit/>
          </a:bodyPr>
          <a:lstStyle/>
          <a:p>
            <a:pPr algn="ctr"/>
            <a:r>
              <a:rPr lang="en-GB" altLang="en-US" sz="3200" b="1">
                <a:solidFill>
                  <a:srgbClr val="C00000"/>
                </a:solidFill>
              </a:rPr>
              <a:t>‘C’ Pathway</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3"/>
          <p:cNvPicPr>
            <a:picLocks noGrp="1" noChangeAspect="1"/>
          </p:cNvPicPr>
          <p:nvPr>
            <p:ph idx="1"/>
          </p:nvPr>
        </p:nvPicPr>
        <p:blipFill>
          <a:blip r:embed="rId2" cstate="print"/>
          <a:srcRect/>
          <a:stretch>
            <a:fillRect/>
          </a:stretch>
        </p:blipFill>
        <p:spPr>
          <a:xfrm>
            <a:off x="2195513" y="1268413"/>
            <a:ext cx="6818312" cy="4525962"/>
          </a:xfrm>
        </p:spPr>
      </p:pic>
      <p:sp>
        <p:nvSpPr>
          <p:cNvPr id="79875" name="TextBox 4"/>
          <p:cNvSpPr txBox="1">
            <a:spLocks noChangeArrowheads="1"/>
          </p:cNvSpPr>
          <p:nvPr/>
        </p:nvSpPr>
        <p:spPr bwMode="auto">
          <a:xfrm>
            <a:off x="395288" y="2924175"/>
            <a:ext cx="1584325" cy="369888"/>
          </a:xfrm>
          <a:prstGeom prst="rect">
            <a:avLst/>
          </a:prstGeom>
          <a:noFill/>
          <a:ln w="9525">
            <a:noFill/>
            <a:miter lim="800000"/>
            <a:headEnd/>
            <a:tailEnd/>
          </a:ln>
        </p:spPr>
        <p:txBody>
          <a:bodyPr>
            <a:spAutoFit/>
          </a:bodyPr>
          <a:lstStyle/>
          <a:p>
            <a:r>
              <a:rPr lang="en-GB"/>
              <a:t>C1</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endParaRPr lang="en-US" altLang="en-US" smtClean="0"/>
          </a:p>
        </p:txBody>
      </p:sp>
      <p:pic>
        <p:nvPicPr>
          <p:cNvPr id="81923" name="Picture 3" descr="poor%20me"/>
          <p:cNvPicPr>
            <a:picLocks noGrp="1" noChangeAspect="1" noChangeArrowheads="1"/>
          </p:cNvPicPr>
          <p:nvPr>
            <p:ph type="body" idx="4294967295"/>
          </p:nvPr>
        </p:nvPicPr>
        <p:blipFill>
          <a:blip r:embed="rId2" cstate="print"/>
          <a:srcRect/>
          <a:stretch>
            <a:fillRect/>
          </a:stretch>
        </p:blipFill>
        <p:spPr>
          <a:xfrm>
            <a:off x="2122488" y="188913"/>
            <a:ext cx="4321175" cy="6480175"/>
          </a:xfrm>
        </p:spPr>
      </p:pic>
      <p:sp>
        <p:nvSpPr>
          <p:cNvPr id="81924" name="TextBox 1"/>
          <p:cNvSpPr txBox="1">
            <a:spLocks noChangeArrowheads="1"/>
          </p:cNvSpPr>
          <p:nvPr/>
        </p:nvSpPr>
        <p:spPr bwMode="auto">
          <a:xfrm>
            <a:off x="7308850" y="1803400"/>
            <a:ext cx="1511300" cy="369888"/>
          </a:xfrm>
          <a:prstGeom prst="rect">
            <a:avLst/>
          </a:prstGeom>
          <a:noFill/>
          <a:ln w="9525">
            <a:noFill/>
            <a:miter lim="800000"/>
            <a:headEnd/>
            <a:tailEnd/>
          </a:ln>
        </p:spPr>
        <p:txBody>
          <a:bodyPr>
            <a:spAutoFit/>
          </a:bodyPr>
          <a:lstStyle/>
          <a:p>
            <a:r>
              <a:rPr lang="en-GB"/>
              <a:t>C2</a:t>
            </a:r>
          </a:p>
        </p:txBody>
      </p:sp>
      <p:sp>
        <p:nvSpPr>
          <p:cNvPr id="81925" name="AutoShape 2" descr="data:image/jpeg;base64,/9j/4AAQSkZJRgABAQAAAQABAAD/2wCEAAkGBxQSEhUQEhIUEBAUEBQPDw8QEA8PEA8PFBQWFhQRFBQYHCggGBolHBQUITEhJSkrLi4uFx8zODMsNygtLisBCgoKDg0OGxAQGiwcHB8sLCwsLCwsLCwsLCwsLCwsLCwsLCwsLCwsLCwsLCwsLCwsLCwsLCwsLCwsLCwsLCwsLP/AABEIALcBEwMBIgACEQEDEQH/xAAbAAABBQEBAAAAAAAAAAAAAAAEAAIDBQYBB//EADgQAAEDAwIEAwYGAgEFAQAAAAEAAgMEESEFMRJBUWFxgZEGEyIyobEUQlLB0fAV4WIjcoKy8Qf/xAAZAQADAQEBAAAAAAAAAAAAAAABAgMEAAX/xAAjEQACAgMBAAICAwEAAAAAAAAAAQIRAxIhMTJBBFETInFh/9oADAMBAAIRAxEAPwDGabspqxmFFpmynrHYXmP5HprwyepNz5qCJE6kULEVvh8TBP5FpRFXtNss9RuV3TPWbOjTgfAsroKhymm4WfU0bIKDlwyIX3i4Xo6MG6J3SIeSVMc9QSOTKAryCklUBemPBTGtKdRF3CY0QxqhhjKKYxPQtnLJ7QuOT2KEvS8fB7Gq8oW4VRC3KvaGM8reqfGJlCLYQxhuc4+o9Vdwaa545eIIRUWmGP5gCOYIv9F0k2xE6K2hoL7ntcZ9Run1emOjyfiYdnC/1VwGR4sLHlbIXfxFsHLTjOfNTo4zpjspAzp/9RdZEAceR5IHisUA0ccFxScV9017beC4A1JJJcA4U0py4icNKaU4ppROIH7pJP3STCmX06TCmrJMKroZcIiZ1wquHQqfCkr0NEiqwISMrTHwzS9LGibcrV6XSX5LM6QLuXomh0+BhSyIpjYP/juyDqaEha+WMAKi1J4CWMR2zLTRWK62NPqJLuU0IujNUCLIBCnijurCCnuj4aRRscov8d2T26b2WnjownupEbBZmBQ9k4UivXQJhp0wL6UM1OoWxG9ld1sYa25ws/U6ja4bjw3UXG2XUqRa08LW5eQD0urGnrWXwQsWJnE7lH09zyJ+6dQr0Xaz0Oj1FgG9j2Nvv/KKOr2FgeIeF159FTy/lLj2I/dHRNlbktB8bhMzlE0807X5abO6bX8EH+OseB3keX+kBHZwseJh7XcL9c2t5Ls9JMBcj3jf1Nvj7EFToYP/ABgPwk5CjcziyPPnZVnunEZJHd2/h3+imiY+246Xv/boUcEPdw4Ix9fJSPPodigZ6l4+Yg9QpGVAe0WORuDulOaCEk2N1wurhDqaV1cKIBpXCnFNK44HkGUk5+6SYU80gmspzUqr47Jvv1ucTOpBM8l1FGoTJdSxIpC3Za6U+zwVvdLr7ALzqnfYq5gr7DLrBJJWUi6NtW6pYb/VZjUdVHVUdbqwcbAmyBMt0FGjnIt21HEVb0BWagkWk0l17JJoaDNBRxK1ZChtPYrXgUqHbIWhNlKI4FFM1FIAA8rrTYXOwyV2QKt1uYtiIbu7GEz8OXpm9d1MyycLLkDDQPv4ovSvZSWQcT/gBzYjK0Ps17PNiAkkHFKc2P5P9rTBwCzSy/UTTHH+ygoPZGNtuL4vsryDQ4xs0J4nUsdUUm1+j0/oa7TmjlZN9y3bZEGa6ism2X0CgGehaeQ9MoUw8Hymx8XWVq66HkgumUjqKWocTuQT2+Eqqmc7rY9za/mCrivhAzbzPJVDhc/q7lMugfAd9QRv9gSoBVM3yD2bzU0zhsG+lyhqunv+Q39fUJnEWw6HULWzdWMNSHLJubw4Jsf0/snsqbDDvA8wUriB9NfdcKqtFruMFrvmG/furVK1QhwppTimlccQv3SXHjK6mFPJJFAUQ9DleiZBzUREhmoiJA4Lao5SnsTZQuCClSRuTCusXHB8JWm0UrLwlaPRXKUykDdabsrfCpNMdhWEs1golGSySgIOoqEBWVllWyVZKZIFlhLUJ9HEJHgnIbntfkqQyElaHRhwx8Rxm/okzcgUxK5FxsFEX91G2bizyQda5wII65WE3JBxenxyKqbqTW4eLdHBWFK5j/lePAoo5h8RRACiipyO6IDCEyEZwxoeVthjCNAVZqU3CCb5TilNq84bvYnlzN1n31JvYb+f2Cj1mu+I5u44/oVP+JIVsa+xJuuFkKgg5Nj23UrXi/E8utyF7f7VVTOJJx6lEOe7b4d/+V/Wyq6JKyWsINy1wb24XD0vkqsJzbPpgosNvyA6kXI8EJNDbb+90gzCKOcse123I9wtrGy4B6i6wVO7ixzHVehaR8UTT2slcbFbIjEmGNWZiTDEu0F2KiRuUkZNHkrqbQXY8ZnZZCuVnqIzhVjlsRmEFPEoApo0TgyNckSjKUiUYGcF1iT12MIgC4Qr/SDlUMQVzpmCpTKQNvp78IuZ+FTUUhsrEG4UUyrQFOziK6ygRkUeUcGhWTEoqX0gY0uPL7rtLIXC3LkOSsqmNrgAdhkoN8zBgWWT8idvU1/jQ+yxpW2aAmVJXKGS4PZD15Nx4qCRoIp6MP3TaaiLMtKrK3XOA2vYZza+VNputB+xB7D5h34f4ujpKgqSujX6XVu2d6q8jF1lqGoDsix+60NDOjF/sSaCpIFkPa6p920nsVvGG6xP/wCnUloOMbFwB807ROL6eWyyFxLjv16dl1kRP9+pVrS6di52vfxKfMAMAZ6Dkq7rxE/4/tgEfEOv2upIpiDYZPbf1sio478iTzUnuncgGgc11nakDg4jI4R3vc+HMqF7EZHBc3yT1KUjM+fT7JdhqKV7CHcIsL/uvSdEYGwsaM4z4rCTRfFc4HO/Ja7TJOGMW2OVWJCaLu4XCg2y9133ycmcn+Y+X2SQ80mT/eSSIKPH6l9ygnoqRDvarIiMCljTA1SRrjguNdcE2NEwsug3QyVgvubqeKlKuKSivyVjFQdlnlnSLxwWU9NRK2o6ayNjpQEVFCs8szZojiSJaZlkXx2ULAuvU92O4okFSAuu1Duq2oQY4nODRckmwHdXhNkZRRPruqEMIaTfa45Kn04Tve0R8T7kD5SR4kr0Sj0EMYA5rXPIu5zgDY9BdWNFwQ7AcXM9Ow6JXlVvhSON0ukem6WY4xxfMQOJD19DfIyr8ycbbj0VZDOCS07g2soNllZ5zqXs/M5xDSxwJuONxYRtg4Pf1U+k+x035vdXIFi177scL3cDwr0uOha43IVjT6e0bBWjlnVIm8cW7+zGaV7K1TMmVsnkQbePNX9NTPbhwsVo4o7J0sIKVxvo+z8B6TZUnt1T+8g4Bze0+QcCtE1nCqzVG8fgEXxCpdPO6iltttsB2CBNOBvv/cLTVcFgSR2AVNJT3OfRTTKMrjL0wOZ/YJzHg49Dbn4Jldws/hRUdyb7eV1VMk0G3sB+n6ld4Bv4913ha47lx6nYdgFyWXhB5W59D0XIDKrUoieEDHxfurill4WhvRVjn3Lem/mlNNYq8COQu4qhFe9VBBMOqNjnTMnQXJJlJDOmSXWdR5iQiIqPiUcQytHplPdPknqhMUNil/xyFmp7LbPosKh1OntdSx5rZWeJJFNGVYUIyq5m6OonWKvLwzx9NTp8asbWVZp0qsXG682a6ehGXDheAmGpTHtUToiuUUByCPxSRqEL7opcKoooVyZK591pPZTT2gfiHi5uRGDy6uWUut5SMtExo/QPUhDI6XB8at9CpZi88Ld/sq5ugzlpBqLk3t8OWg8r3yhNS1F0Tvdx3J3eRYXPcn7IGHW52n5SRf8AWCVJRNkccqtFppGn1VKHNuZ2l3E0ufluM78kZTQPDuJ4+InIBuoKD2mDsP8Agd0di/rurE1HEUJISWyfUHRSqzpprqjYUdTSWTRYrRftKcEJBNhEByvZJoUowq2uFmnwVg56Gey6nJ2FcKT/ABVxd2/ToqPVKBwwwDplbtkeFRahEWm9vhJtfldSapWOnboxI9k5HHikkDRuSrOj9n6ZzSwVJZJs0loLT4jH0KJbVtqnERuuYyf+mccbf1t6obWYgwtIFidxsg5yorHEm6fpnq2jfSyOjktx7McDdpadnt7IGqmuAwcyrv2vmvFTPcbvLJG53LQ4WP1Pqs1SZvI7AG3daMb2VmXItZOIeG5A6Dlywh3xFTUJLiScdkS6JUTolIrgLKeOZTFihfD0TWJQnz5SQsjHXSTWIZKA/EtZo7tlkIzlarRzsjnXBcLpl+92NlntYG60QYqbVo8FZcfGaJu0Y/mUTTHKgmFnKam3C9B+GJemq0pt7K9ZAqXSBstCL2Xn5PTZHwiMAUT4wpJJUNJOlUWGxkjUM9SvmUDnKiRxGV6Cx4DGn/iPsvP7LZ6bP7yFvUDhPiEmVcK4vQCaidI7B+Y8TnW+UfypHaL0e4HvYq4iYA3ChDsqaZqjkkUkmlP2PC9vcWVjprDGAwiw5Z4gP4Vi1iicLINglNsMici4nKta9ERyrkwUW0MyMZKqRsqLhmT7CtFo1y44oZkyUky6xCd8tgfBZvWNUHCICfjc+/8A2ixH7q1/EAuDL5ObdkHUaDFK74jIwhxN28Jz5hI+lMeqf9jCMY6nmaRcFr8Hq0rSe0bDK+DhGXsJPbbKn1fRhdrfeNLQ7dwIkt0tzUftVWilgdNe0rmCGnHNg/M/6/ZBpvhd5Uql/phfbSvD6lsTCCyBgiBGxeMvPrjyVc2azbctz49SgWsyT9T0UlMwuNs2K2KKiqPMcnJtmk0SEuaXd7KzFKmafD7tgb5qcyKkYcJSl0j/AAoXPw4TjImmQJtUhbIJIRfZJdkmF1xHgDy1hyFrtD5LMQUtytXosNrIZnwGL00zI8Kq1aHCuYdkHqjMLHH00M86r22elTnIU2sNs9DQnIXorsTI/TbaLyWmbHcLMez7tltaaO7V5+T5GqPhUyU10O+h7LSCnC7+FSqQTKO09ROoCtcaNMdQ9k25xkTSlG6RVmF1iLsd8w6d1duoOyhfp3Zc5X6FOiyY8WuDdp2IUbm/6QUEDmfKccwcgoqOb9Qt4ZCk0WjkJmyWTXvuk4eialKp2cD1K16hLUguGsOZIp2SKsa8qdj11gZZsmTjIgmOUzSuEZV1FQWTcebWstBRarcdT2QBhBOyNpYQBsgrvg0pJolrtRAF+EA/qNrryT271N00obfitgAbALX+1+kTPvLDM5pAyz8pC84be/xEl97OvvdaMaV2yUnykNdgZ3/dXGjUoA4zvyCGo6HjcP42C0cdOALDkqXZF8GGYpvGUQIU4Rpt2JqgXhK6ISi+BdDELOoAfBlJFPblJEBi6ChK0VHTWT6eksjWRJZScjkkhzX2Qeoy4Rbo0DVxlBRY1mJ1o3PmgIlpazTuI7J1Jo2dlrUqiZ3F2GezhOFv6EYWf0jTeG2FqaWKwWLI7ZePhI1ieGJ1wF1rwpBEGLvApGhODUTiD3a4YUTwrvCuo6wM06aaVH8CIp6IuycN6oqLbpHOVFO2k5AeSDq6csNiLcwtXdrcNH/kVRa8/Y75VJ4dY22NjyPaiqDk4FQErokWejXYQntKgDl33g6rqODGOUzXIKORFwtvyXUKwqJGRg9EKwEf2ya6d1iWDitzvi/IXXIRhc7QQQV51L7LS1NRL+GaHNYbvJcAATkgdSvXNO0hro7zfES2zgCQ0EjlzS9j9IZB7z3YswvNgc78lrx/ju7ZCWdU6PK6SgEYt+bZx7ogMWn9oNDMcrjb4XOLmnlYm9lUOoylfHTAnfQDgS4UU6A9Ewxnous4g4UrKQtTbInA0jcrikk3STCkLqloULtQCyz9UJ2BUba55Oy1LEiH8hqH6ihpaviVEWyFRAuG5QcUMmy3fJ3U9JUd1RSSEDdNpnvJQrh19N5R1oHMKxZq4tusVSwSHmrGnoJDusk4oqmXs+sDkpKGuLkFT6QTurmh0sNU3QxaUhuEWAooI7KZAArJWXVNBHfJ2RjFt0gN0KCPmdglPVE45cgn1k1hYbISH9RWuMdFQl30cXWHE70Wb1ad7n2PwsAwOd1eRyl7nX2bgBUGoPvI/sbKOd8K4V/YFDl1qjK6HLKnRsRPxJvEonPXGldbCGxPU/4wNxuTs0ZJ8lXcRO3qi6Robnc8yd11N+gdFrRwl3xSGw5Rg/8AseaNM4dIyJuGt+NwG2MNHr9kFTcT8M83HDW+JROm0ojeTcuc4jiccXtc4HIZVscPsz5Jqn+zTyy8Mdu3qf7ZE6C2zO5yfFVVZLhrewJ88/urHTZLWHJegvTG/CwraRsjSxwuDz5g9Vjq/SzG7hIxyPIhbQThMqqdsjS13keYPUJcuLdf9FhNx/wwDqRQvo1eV1G6N1iMcnciEIVgaadM0p2U76JDvoFfEBRuYELYTLT0fxH+8kldVEY4j5fZJOpMFHlMEFxyUzKSxSSXqS4jMl0L93hVsxBOEklmbNP0T09Bxq8oNCCSShOTAkaCk0kBWsNE0JJKH2MEsiAUzQkkjQB4XUklxx0BSultgJJLRhXGxJEErrlR+9yR0GfFJJU+wEVGDZxO5N1ntRxM8eB9QkkpZlwth+QMXJySSymoauXXEkxxLGVZaZRmUk34Y2mziPmJ/SOnikknxxTfSeaTjG0aJzhGwAANaBsPv3KHgeSQSLXNwO1uaSS1tcMS8sMmlvJbsP79FbRycIA9SkkqIDCYZbo+JySSohWOnia9pa4XB/twshX0xieWHPMHqOSSSzfkxWthxPtApKYSkksJoAqg/Ef7ySSSTpCn/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3"/>
          <p:cNvPicPr>
            <a:picLocks noGrp="1" noChangeAspect="1"/>
          </p:cNvPicPr>
          <p:nvPr>
            <p:ph idx="1"/>
          </p:nvPr>
        </p:nvPicPr>
        <p:blipFill>
          <a:blip r:embed="rId2" cstate="print"/>
          <a:srcRect/>
          <a:stretch>
            <a:fillRect/>
          </a:stretch>
        </p:blipFill>
        <p:spPr>
          <a:xfrm>
            <a:off x="1763713" y="1052513"/>
            <a:ext cx="7254875" cy="4824412"/>
          </a:xfrm>
        </p:spPr>
      </p:pic>
      <p:sp>
        <p:nvSpPr>
          <p:cNvPr id="83971" name="TextBox 4"/>
          <p:cNvSpPr txBox="1">
            <a:spLocks noChangeArrowheads="1"/>
          </p:cNvSpPr>
          <p:nvPr/>
        </p:nvSpPr>
        <p:spPr bwMode="auto">
          <a:xfrm>
            <a:off x="250825" y="3357563"/>
            <a:ext cx="1368425" cy="368300"/>
          </a:xfrm>
          <a:prstGeom prst="rect">
            <a:avLst/>
          </a:prstGeom>
          <a:noFill/>
          <a:ln w="9525">
            <a:noFill/>
            <a:miter lim="800000"/>
            <a:headEnd/>
            <a:tailEnd/>
          </a:ln>
        </p:spPr>
        <p:txBody>
          <a:bodyPr>
            <a:spAutoFit/>
          </a:bodyPr>
          <a:lstStyle/>
          <a:p>
            <a:r>
              <a:rPr lang="en-GB"/>
              <a:t>C1-2</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algn="ctr" eaLnBrk="1" hangingPunct="1"/>
            <a:r>
              <a:rPr lang="en-GB" altLang="en-US" sz="4000" dirty="0" smtClean="0">
                <a:solidFill>
                  <a:srgbClr val="6A205F"/>
                </a:solidFill>
              </a:rPr>
              <a:t>The </a:t>
            </a:r>
            <a:r>
              <a:rPr lang="en-GB" altLang="en-US" sz="4000" i="1" dirty="0" smtClean="0">
                <a:solidFill>
                  <a:srgbClr val="6A205F"/>
                </a:solidFill>
              </a:rPr>
              <a:t>Bio-Psycho-Social</a:t>
            </a:r>
            <a:r>
              <a:rPr lang="en-GB" altLang="en-US" sz="4000" dirty="0" smtClean="0">
                <a:solidFill>
                  <a:srgbClr val="6A205F"/>
                </a:solidFill>
              </a:rPr>
              <a:t> Approach</a:t>
            </a:r>
            <a:br>
              <a:rPr lang="en-GB" altLang="en-US" sz="4000" dirty="0" smtClean="0">
                <a:solidFill>
                  <a:srgbClr val="6A205F"/>
                </a:solidFill>
              </a:rPr>
            </a:br>
            <a:r>
              <a:rPr lang="en-GB" altLang="en-US" sz="4000" dirty="0" smtClean="0">
                <a:solidFill>
                  <a:srgbClr val="6A205F"/>
                </a:solidFill>
              </a:rPr>
              <a:t>(</a:t>
            </a:r>
            <a:r>
              <a:rPr lang="en-GB" altLang="en-US" sz="4000" i="1" dirty="0" smtClean="0">
                <a:solidFill>
                  <a:srgbClr val="6A205F"/>
                </a:solidFill>
              </a:rPr>
              <a:t>Interpersonal Neurobiology</a:t>
            </a:r>
            <a:r>
              <a:rPr lang="en-GB" altLang="en-US" sz="4000" dirty="0" smtClean="0">
                <a:solidFill>
                  <a:srgbClr val="6A205F"/>
                </a:solidFill>
              </a:rPr>
              <a:t>)</a:t>
            </a:r>
          </a:p>
        </p:txBody>
      </p:sp>
      <p:pic>
        <p:nvPicPr>
          <p:cNvPr id="15363" name="Picture 3" descr="autonomicsyste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875" y="2709863"/>
            <a:ext cx="4895850" cy="3671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4" descr="autonomicsystem"/>
          <p:cNvPicPr>
            <a:picLocks noGrp="1" noChangeAspect="1" noChangeArrowheads="1"/>
          </p:cNvPicPr>
          <p:nvPr>
            <p:ph type="body"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4716463" y="2744788"/>
            <a:ext cx="4751387" cy="3562350"/>
          </a:xfrm>
        </p:spPr>
      </p:pic>
      <p:sp>
        <p:nvSpPr>
          <p:cNvPr id="15365" name="Text Box 5"/>
          <p:cNvSpPr txBox="1">
            <a:spLocks noChangeArrowheads="1"/>
          </p:cNvSpPr>
          <p:nvPr/>
        </p:nvSpPr>
        <p:spPr bwMode="auto">
          <a:xfrm>
            <a:off x="971550" y="1628775"/>
            <a:ext cx="7129463"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Clr>
                <a:srgbClr val="6A205F"/>
              </a:buClr>
              <a:buSzPct val="75000"/>
              <a:buFont typeface="Wingdings" pitchFamily="2" charset="2"/>
              <a:buNone/>
            </a:pPr>
            <a:r>
              <a:rPr lang="en-GB" altLang="en-US" sz="4400" b="1"/>
              <a:t>We Affect Each Other</a:t>
            </a:r>
          </a:p>
        </p:txBody>
      </p:sp>
      <p:sp>
        <p:nvSpPr>
          <p:cNvPr id="15366" name="AutoShape 6"/>
          <p:cNvSpPr>
            <a:spLocks noChangeArrowheads="1"/>
          </p:cNvSpPr>
          <p:nvPr/>
        </p:nvSpPr>
        <p:spPr bwMode="auto">
          <a:xfrm>
            <a:off x="3851275" y="4724400"/>
            <a:ext cx="1368425" cy="649288"/>
          </a:xfrm>
          <a:prstGeom prst="leftRightArrow">
            <a:avLst>
              <a:gd name="adj1" fmla="val 50000"/>
              <a:gd name="adj2" fmla="val 42152"/>
            </a:avLst>
          </a:prstGeom>
          <a:solidFill>
            <a:srgbClr val="6A205F"/>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
                <a:srgbClr val="6A205F"/>
              </a:buClr>
              <a:buSzPct val="75000"/>
              <a:buFontTx/>
              <a:buNone/>
            </a:pPr>
            <a:endParaRPr lang="en-US" altLang="en-US" sz="1800">
              <a:latin typeface="Verdana" pitchFamily="34" charset="0"/>
            </a:endParaRPr>
          </a:p>
        </p:txBody>
      </p:sp>
    </p:spTree>
    <p:extLst>
      <p:ext uri="{BB962C8B-B14F-4D97-AF65-F5344CB8AC3E}">
        <p14:creationId xmlns="" xmlns:p14="http://schemas.microsoft.com/office/powerpoint/2010/main" val="87120149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en-GB" smtClean="0"/>
          </a:p>
        </p:txBody>
      </p:sp>
      <p:pic>
        <p:nvPicPr>
          <p:cNvPr id="84995" name="Content Placeholder 3"/>
          <p:cNvPicPr>
            <a:picLocks noGrp="1" noChangeAspect="1"/>
          </p:cNvPicPr>
          <p:nvPr>
            <p:ph idx="1"/>
          </p:nvPr>
        </p:nvPicPr>
        <p:blipFill>
          <a:blip r:embed="rId2" cstate="print"/>
          <a:srcRect/>
          <a:stretch>
            <a:fillRect/>
          </a:stretch>
        </p:blipFill>
        <p:spPr>
          <a:xfrm>
            <a:off x="1476375" y="1125538"/>
            <a:ext cx="7432675" cy="4945062"/>
          </a:xfrm>
        </p:spPr>
      </p:pic>
      <p:sp>
        <p:nvSpPr>
          <p:cNvPr id="84996" name="TextBox 4"/>
          <p:cNvSpPr txBox="1">
            <a:spLocks noChangeArrowheads="1"/>
          </p:cNvSpPr>
          <p:nvPr/>
        </p:nvSpPr>
        <p:spPr bwMode="auto">
          <a:xfrm>
            <a:off x="179388" y="3357563"/>
            <a:ext cx="1152525" cy="368300"/>
          </a:xfrm>
          <a:prstGeom prst="rect">
            <a:avLst/>
          </a:prstGeom>
          <a:noFill/>
          <a:ln w="9525">
            <a:noFill/>
            <a:miter lim="800000"/>
            <a:headEnd/>
            <a:tailEnd/>
          </a:ln>
        </p:spPr>
        <p:txBody>
          <a:bodyPr>
            <a:spAutoFit/>
          </a:bodyPr>
          <a:lstStyle/>
          <a:p>
            <a:r>
              <a:rPr lang="en-GB"/>
              <a:t>C3</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endParaRPr lang="en-US" altLang="en-US" smtClean="0"/>
          </a:p>
        </p:txBody>
      </p:sp>
      <p:pic>
        <p:nvPicPr>
          <p:cNvPr id="87043" name="Picture 4" descr="ANd9GcRgqJ8CivnB4741IaFOc8FMVVXRPsNNYCDdvJjeM3SgU8sVB1AU3flchg8">
            <a:hlinkClick r:id="rId2"/>
          </p:cNvPr>
          <p:cNvPicPr>
            <a:picLocks noChangeAspect="1" noChangeArrowheads="1"/>
          </p:cNvPicPr>
          <p:nvPr/>
        </p:nvPicPr>
        <p:blipFill>
          <a:blip r:embed="rId3" cstate="print"/>
          <a:srcRect/>
          <a:stretch>
            <a:fillRect/>
          </a:stretch>
        </p:blipFill>
        <p:spPr bwMode="auto">
          <a:xfrm>
            <a:off x="1908175" y="115888"/>
            <a:ext cx="4406900" cy="6551612"/>
          </a:xfrm>
          <a:prstGeom prst="rect">
            <a:avLst/>
          </a:prstGeom>
          <a:noFill/>
          <a:ln w="9525">
            <a:noFill/>
            <a:miter lim="800000"/>
            <a:headEnd/>
            <a:tailEnd/>
          </a:ln>
        </p:spPr>
      </p:pic>
      <p:sp>
        <p:nvSpPr>
          <p:cNvPr id="87044" name="TextBox 1"/>
          <p:cNvSpPr txBox="1">
            <a:spLocks noChangeArrowheads="1"/>
          </p:cNvSpPr>
          <p:nvPr/>
        </p:nvSpPr>
        <p:spPr bwMode="auto">
          <a:xfrm>
            <a:off x="7019925" y="2997200"/>
            <a:ext cx="1873250" cy="368300"/>
          </a:xfrm>
          <a:prstGeom prst="rect">
            <a:avLst/>
          </a:prstGeom>
          <a:noFill/>
          <a:ln w="9525">
            <a:noFill/>
            <a:miter lim="800000"/>
            <a:headEnd/>
            <a:tailEnd/>
          </a:ln>
        </p:spPr>
        <p:txBody>
          <a:bodyPr>
            <a:spAutoFit/>
          </a:bodyPr>
          <a:lstStyle/>
          <a:p>
            <a:r>
              <a:rPr lang="en-GB"/>
              <a:t>C3</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Content Placeholder 3"/>
          <p:cNvPicPr>
            <a:picLocks noGrp="1" noChangeAspect="1"/>
          </p:cNvPicPr>
          <p:nvPr>
            <p:ph idx="1"/>
          </p:nvPr>
        </p:nvPicPr>
        <p:blipFill>
          <a:blip r:embed="rId2" cstate="print"/>
          <a:srcRect/>
          <a:stretch>
            <a:fillRect/>
          </a:stretch>
        </p:blipFill>
        <p:spPr>
          <a:xfrm>
            <a:off x="4643438" y="4076700"/>
            <a:ext cx="3333750" cy="2286000"/>
          </a:xfrm>
        </p:spPr>
      </p:pic>
      <p:pic>
        <p:nvPicPr>
          <p:cNvPr id="89091" name="Content Placeholder 3"/>
          <p:cNvPicPr>
            <a:picLocks noChangeAspect="1"/>
          </p:cNvPicPr>
          <p:nvPr/>
        </p:nvPicPr>
        <p:blipFill>
          <a:blip r:embed="rId3" cstate="print"/>
          <a:srcRect/>
          <a:stretch>
            <a:fillRect/>
          </a:stretch>
        </p:blipFill>
        <p:spPr bwMode="auto">
          <a:xfrm>
            <a:off x="2339975" y="1341438"/>
            <a:ext cx="3384550" cy="2533650"/>
          </a:xfrm>
          <a:prstGeom prst="rect">
            <a:avLst/>
          </a:prstGeom>
          <a:noFill/>
          <a:ln w="9525">
            <a:noFill/>
            <a:miter lim="800000"/>
            <a:headEnd/>
            <a:tailEnd/>
          </a:ln>
        </p:spPr>
      </p:pic>
      <p:pic>
        <p:nvPicPr>
          <p:cNvPr id="89092" name="Content Placeholder 3"/>
          <p:cNvPicPr>
            <a:picLocks noChangeAspect="1"/>
          </p:cNvPicPr>
          <p:nvPr/>
        </p:nvPicPr>
        <p:blipFill>
          <a:blip r:embed="rId4" cstate="print"/>
          <a:srcRect/>
          <a:stretch>
            <a:fillRect/>
          </a:stretch>
        </p:blipFill>
        <p:spPr bwMode="auto">
          <a:xfrm>
            <a:off x="250825" y="4005263"/>
            <a:ext cx="4092575" cy="2303462"/>
          </a:xfrm>
          <a:prstGeom prst="rect">
            <a:avLst/>
          </a:prstGeom>
          <a:noFill/>
          <a:ln w="9525">
            <a:noFill/>
            <a:miter lim="800000"/>
            <a:headEnd/>
            <a:tailEnd/>
          </a:ln>
        </p:spPr>
      </p:pic>
      <p:sp>
        <p:nvSpPr>
          <p:cNvPr id="89093" name="TextBox 6"/>
          <p:cNvSpPr txBox="1">
            <a:spLocks noChangeArrowheads="1"/>
          </p:cNvSpPr>
          <p:nvPr/>
        </p:nvSpPr>
        <p:spPr bwMode="auto">
          <a:xfrm>
            <a:off x="6227763" y="2781300"/>
            <a:ext cx="2520950" cy="368300"/>
          </a:xfrm>
          <a:prstGeom prst="rect">
            <a:avLst/>
          </a:prstGeom>
          <a:noFill/>
          <a:ln w="9525">
            <a:noFill/>
            <a:miter lim="800000"/>
            <a:headEnd/>
            <a:tailEnd/>
          </a:ln>
        </p:spPr>
        <p:txBody>
          <a:bodyPr>
            <a:spAutoFit/>
          </a:bodyPr>
          <a:lstStyle/>
          <a:p>
            <a:r>
              <a:rPr lang="en-GB" b="1"/>
              <a:t>C3-4</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ontent Placeholder 3"/>
          <p:cNvPicPr>
            <a:picLocks noGrp="1" noChangeAspect="1"/>
          </p:cNvPicPr>
          <p:nvPr>
            <p:ph idx="1"/>
          </p:nvPr>
        </p:nvPicPr>
        <p:blipFill>
          <a:blip r:embed="rId2" cstate="print"/>
          <a:srcRect/>
          <a:stretch>
            <a:fillRect/>
          </a:stretch>
        </p:blipFill>
        <p:spPr>
          <a:xfrm>
            <a:off x="611188" y="188913"/>
            <a:ext cx="4565650" cy="3530600"/>
          </a:xfrm>
        </p:spPr>
      </p:pic>
      <p:pic>
        <p:nvPicPr>
          <p:cNvPr id="90115" name="Content Placeholder 3"/>
          <p:cNvPicPr>
            <a:picLocks noChangeAspect="1"/>
          </p:cNvPicPr>
          <p:nvPr/>
        </p:nvPicPr>
        <p:blipFill>
          <a:blip r:embed="rId3" cstate="print"/>
          <a:srcRect/>
          <a:stretch>
            <a:fillRect/>
          </a:stretch>
        </p:blipFill>
        <p:spPr bwMode="auto">
          <a:xfrm>
            <a:off x="4284663" y="3862388"/>
            <a:ext cx="4381500" cy="2628900"/>
          </a:xfrm>
          <a:prstGeom prst="rect">
            <a:avLst/>
          </a:prstGeom>
          <a:noFill/>
          <a:ln w="9525">
            <a:noFill/>
            <a:miter lim="800000"/>
            <a:headEnd/>
            <a:tailEnd/>
          </a:ln>
        </p:spPr>
      </p:pic>
      <p:sp>
        <p:nvSpPr>
          <p:cNvPr id="90116" name="TextBox 5"/>
          <p:cNvSpPr txBox="1">
            <a:spLocks noChangeArrowheads="1"/>
          </p:cNvSpPr>
          <p:nvPr/>
        </p:nvSpPr>
        <p:spPr bwMode="auto">
          <a:xfrm>
            <a:off x="3378200" y="4992688"/>
            <a:ext cx="3097213" cy="369887"/>
          </a:xfrm>
          <a:prstGeom prst="rect">
            <a:avLst/>
          </a:prstGeom>
          <a:noFill/>
          <a:ln w="9525">
            <a:noFill/>
            <a:miter lim="800000"/>
            <a:headEnd/>
            <a:tailEnd/>
          </a:ln>
        </p:spPr>
        <p:txBody>
          <a:bodyPr>
            <a:spAutoFit/>
          </a:bodyPr>
          <a:lstStyle/>
          <a:p>
            <a:r>
              <a:rPr lang="en-GB"/>
              <a:t>C5</a:t>
            </a:r>
          </a:p>
        </p:txBody>
      </p:sp>
      <p:sp>
        <p:nvSpPr>
          <p:cNvPr id="90117" name="TextBox 1"/>
          <p:cNvSpPr txBox="1">
            <a:spLocks noChangeArrowheads="1"/>
          </p:cNvSpPr>
          <p:nvPr/>
        </p:nvSpPr>
        <p:spPr bwMode="auto">
          <a:xfrm>
            <a:off x="5435600" y="1176338"/>
            <a:ext cx="2449513" cy="369887"/>
          </a:xfrm>
          <a:prstGeom prst="rect">
            <a:avLst/>
          </a:prstGeom>
          <a:noFill/>
          <a:ln w="9525">
            <a:noFill/>
            <a:miter lim="800000"/>
            <a:headEnd/>
            <a:tailEnd/>
          </a:ln>
        </p:spPr>
        <p:txBody>
          <a:bodyPr>
            <a:spAutoFit/>
          </a:bodyPr>
          <a:lstStyle/>
          <a:p>
            <a:r>
              <a:rPr lang="en-GB"/>
              <a:t>C6</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spcBef>
                <a:spcPct val="20000"/>
              </a:spcBef>
            </a:pPr>
            <a:r>
              <a:rPr lang="en-GB" sz="3200" b="1" dirty="0" smtClean="0">
                <a:solidFill>
                  <a:schemeClr val="accent3"/>
                </a:solidFill>
                <a:latin typeface="+mn-lt"/>
                <a:ea typeface="+mn-ea"/>
                <a:cs typeface="+mn-cs"/>
              </a:rPr>
              <a:t>Factors which may present a risk to secure attachment in the home</a:t>
            </a:r>
            <a:endParaRPr lang="en-GB" sz="3200" b="1" dirty="0">
              <a:solidFill>
                <a:schemeClr val="accent3"/>
              </a:solidFill>
              <a:latin typeface="+mn-lt"/>
              <a:ea typeface="+mn-ea"/>
              <a:cs typeface="+mn-cs"/>
            </a:endParaRPr>
          </a:p>
        </p:txBody>
      </p:sp>
      <p:sp>
        <p:nvSpPr>
          <p:cNvPr id="3" name="Content Placeholder 2"/>
          <p:cNvSpPr>
            <a:spLocks noGrp="1"/>
          </p:cNvSpPr>
          <p:nvPr>
            <p:ph idx="1"/>
          </p:nvPr>
        </p:nvSpPr>
        <p:spPr>
          <a:xfrm>
            <a:off x="467544" y="1412776"/>
            <a:ext cx="8229600" cy="4525963"/>
          </a:xfrm>
        </p:spPr>
        <p:txBody>
          <a:bodyPr>
            <a:noAutofit/>
          </a:bodyPr>
          <a:lstStyle/>
          <a:p>
            <a:r>
              <a:rPr lang="en-GB" dirty="0" smtClean="0"/>
              <a:t>Poverty </a:t>
            </a:r>
          </a:p>
          <a:p>
            <a:r>
              <a:rPr lang="en-GB" dirty="0" smtClean="0"/>
              <a:t>Parental mental health difficulties  </a:t>
            </a:r>
          </a:p>
          <a:p>
            <a:r>
              <a:rPr lang="en-GB" dirty="0" smtClean="0"/>
              <a:t>Exposure to neglect, domestic violence or other forms of abuse </a:t>
            </a:r>
          </a:p>
          <a:p>
            <a:r>
              <a:rPr lang="en-GB" dirty="0" smtClean="0"/>
              <a:t>Alcohol/drug taking during pregnancy  </a:t>
            </a:r>
          </a:p>
          <a:p>
            <a:r>
              <a:rPr lang="en-GB" dirty="0" smtClean="0"/>
              <a:t>Multiple home and school placements </a:t>
            </a:r>
          </a:p>
          <a:p>
            <a:r>
              <a:rPr lang="en-GB" dirty="0" smtClean="0"/>
              <a:t>Premature birth  </a:t>
            </a:r>
          </a:p>
          <a:p>
            <a:r>
              <a:rPr lang="en-GB" dirty="0" smtClean="0"/>
              <a:t>Abandonment </a:t>
            </a:r>
          </a:p>
          <a:p>
            <a:r>
              <a:rPr lang="en-GB" dirty="0" smtClean="0"/>
              <a:t>Family bereavement</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Vulnerable groups may include: </a:t>
            </a:r>
            <a:endParaRPr lang="en-GB" b="1" dirty="0"/>
          </a:p>
        </p:txBody>
      </p:sp>
      <p:sp>
        <p:nvSpPr>
          <p:cNvPr id="3" name="Content Placeholder 2"/>
          <p:cNvSpPr>
            <a:spLocks noGrp="1"/>
          </p:cNvSpPr>
          <p:nvPr>
            <p:ph idx="1"/>
          </p:nvPr>
        </p:nvSpPr>
        <p:spPr/>
        <p:txBody>
          <a:bodyPr>
            <a:noAutofit/>
          </a:bodyPr>
          <a:lstStyle/>
          <a:p>
            <a:r>
              <a:rPr lang="en-GB" sz="2800" dirty="0" smtClean="0"/>
              <a:t>Children in areas of social and economic deprivation</a:t>
            </a:r>
          </a:p>
          <a:p>
            <a:r>
              <a:rPr lang="en-GB" sz="2800" dirty="0" smtClean="0"/>
              <a:t>Looked after children</a:t>
            </a:r>
          </a:p>
          <a:p>
            <a:r>
              <a:rPr lang="en-GB" sz="2800" dirty="0" smtClean="0"/>
              <a:t>Children with disabilities</a:t>
            </a:r>
          </a:p>
          <a:p>
            <a:r>
              <a:rPr lang="en-GB" sz="2800" dirty="0" smtClean="0"/>
              <a:t>Children with medical conditions or illness</a:t>
            </a:r>
          </a:p>
          <a:p>
            <a:r>
              <a:rPr lang="en-GB" sz="2800" dirty="0" smtClean="0"/>
              <a:t>Children who have moved home frequently during the early years e.g. forces families</a:t>
            </a:r>
          </a:p>
          <a:p>
            <a:r>
              <a:rPr lang="en-GB" sz="2800" dirty="0" smtClean="0"/>
              <a:t>Refugees and children who have been traumatised by conflict or loss</a:t>
            </a:r>
            <a:endParaRPr lang="en-GB" sz="2800" dirty="0"/>
          </a:p>
        </p:txBody>
      </p:sp>
      <p:sp>
        <p:nvSpPr>
          <p:cNvPr id="4" name="Slide Number Placeholder 3"/>
          <p:cNvSpPr>
            <a:spLocks noGrp="1"/>
          </p:cNvSpPr>
          <p:nvPr>
            <p:ph type="sldNum" sz="quarter" idx="12"/>
          </p:nvPr>
        </p:nvSpPr>
        <p:spPr/>
        <p:txBody>
          <a:bodyPr/>
          <a:lstStyle/>
          <a:p>
            <a:fld id="{75754DC5-E8B3-4DFF-ABC4-08204E32C0E4}" type="slidenum">
              <a:rPr lang="en-GB" smtClean="0"/>
              <a:pPr/>
              <a:t>65</a:t>
            </a:fld>
            <a:endParaRPr lang="en-GB"/>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Remember:</a:t>
            </a:r>
            <a:endParaRPr lang="en-GB" b="1" dirty="0"/>
          </a:p>
        </p:txBody>
      </p:sp>
      <p:sp>
        <p:nvSpPr>
          <p:cNvPr id="3" name="Content Placeholder 2"/>
          <p:cNvSpPr>
            <a:spLocks noGrp="1"/>
          </p:cNvSpPr>
          <p:nvPr>
            <p:ph idx="1"/>
          </p:nvPr>
        </p:nvSpPr>
        <p:spPr/>
        <p:txBody>
          <a:bodyPr/>
          <a:lstStyle/>
          <a:p>
            <a:r>
              <a:rPr lang="en-GB" sz="2800" dirty="0" smtClean="0"/>
              <a:t>40 % children are assessed as having insecure attachment strategies</a:t>
            </a:r>
          </a:p>
          <a:p>
            <a:r>
              <a:rPr lang="en-GB" sz="2800" dirty="0" smtClean="0"/>
              <a:t>Therefore it is not in itself problematic</a:t>
            </a:r>
          </a:p>
          <a:p>
            <a:r>
              <a:rPr lang="en-GB" sz="2800" dirty="0" smtClean="0"/>
              <a:t>What matters is the fit between the strategy and the environment, and the child’s ability to be flexible in order to adapt</a:t>
            </a:r>
          </a:p>
          <a:p>
            <a:r>
              <a:rPr lang="en-GB" sz="2800" dirty="0" smtClean="0"/>
              <a:t>Children from any type of family background can develop insecure attachment strategies</a:t>
            </a:r>
          </a:p>
          <a:p>
            <a:endParaRPr lang="en-GB" dirty="0"/>
          </a:p>
        </p:txBody>
      </p:sp>
      <p:sp>
        <p:nvSpPr>
          <p:cNvPr id="4" name="Slide Number Placeholder 3"/>
          <p:cNvSpPr>
            <a:spLocks noGrp="1"/>
          </p:cNvSpPr>
          <p:nvPr>
            <p:ph type="sldNum" sz="quarter" idx="12"/>
          </p:nvPr>
        </p:nvSpPr>
        <p:spPr/>
        <p:txBody>
          <a:bodyPr/>
          <a:lstStyle/>
          <a:p>
            <a:fld id="{75754DC5-E8B3-4DFF-ABC4-08204E32C0E4}" type="slidenum">
              <a:rPr lang="en-GB" smtClean="0"/>
              <a:pPr/>
              <a:t>66</a:t>
            </a:fld>
            <a:endParaRPr lang="en-GB"/>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en-US" sz="2800" b="1" dirty="0" err="1" smtClean="0">
                <a:solidFill>
                  <a:schemeClr val="accent3"/>
                </a:solidFill>
              </a:rPr>
              <a:t>Crittenden’s</a:t>
            </a:r>
            <a:r>
              <a:rPr lang="en-GB" altLang="en-US" sz="2800" b="1" dirty="0" smtClean="0">
                <a:solidFill>
                  <a:schemeClr val="accent3"/>
                </a:solidFill>
              </a:rPr>
              <a:t> Dynamic-Maturational Model of Attachment and Adaptation</a:t>
            </a:r>
            <a:endParaRPr lang="en-GB" sz="2800" b="1" dirty="0" smtClean="0">
              <a:solidFill>
                <a:schemeClr val="accent3"/>
              </a:solidFill>
            </a:endParaRPr>
          </a:p>
        </p:txBody>
      </p:sp>
      <p:pic>
        <p:nvPicPr>
          <p:cNvPr id="52227" name="Picture 3"/>
          <p:cNvPicPr>
            <a:picLocks noGrp="1" noChangeAspect="1" noChangeArrowheads="1"/>
          </p:cNvPicPr>
          <p:nvPr>
            <p:ph idx="1"/>
          </p:nvPr>
        </p:nvPicPr>
        <p:blipFill>
          <a:blip r:embed="rId3" cstate="print"/>
          <a:stretch>
            <a:fillRect/>
          </a:stretch>
        </p:blipFill>
        <p:spPr>
          <a:xfrm>
            <a:off x="1721498" y="1633165"/>
            <a:ext cx="5701004" cy="4460033"/>
          </a:xfrm>
          <a:noFill/>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GB" sz="4000" b="1" smtClean="0">
                <a:solidFill>
                  <a:srgbClr val="6A205F"/>
                </a:solidFill>
              </a:rPr>
              <a:t>Development of Attachment Strategies</a:t>
            </a:r>
          </a:p>
        </p:txBody>
      </p:sp>
      <p:sp>
        <p:nvSpPr>
          <p:cNvPr id="838659" name="Text Box 3"/>
          <p:cNvSpPr txBox="1">
            <a:spLocks noChangeArrowheads="1"/>
          </p:cNvSpPr>
          <p:nvPr/>
        </p:nvSpPr>
        <p:spPr bwMode="auto">
          <a:xfrm>
            <a:off x="2843213" y="1628775"/>
            <a:ext cx="3405187" cy="1525588"/>
          </a:xfrm>
          <a:prstGeom prst="rect">
            <a:avLst/>
          </a:prstGeom>
          <a:noFill/>
          <a:ln w="9525">
            <a:noFill/>
            <a:miter lim="800000"/>
            <a:headEnd/>
            <a:tailEnd/>
          </a:ln>
        </p:spPr>
        <p:txBody>
          <a:bodyPr>
            <a:spAutoFit/>
          </a:bodyPr>
          <a:lstStyle/>
          <a:p>
            <a:pPr algn="ctr" eaLnBrk="1" hangingPunct="1"/>
            <a:r>
              <a:rPr lang="en-GB" sz="2400" b="1">
                <a:solidFill>
                  <a:srgbClr val="008000"/>
                </a:solidFill>
                <a:latin typeface="Arial" charset="0"/>
              </a:rPr>
              <a:t>‘B’ Pathway</a:t>
            </a:r>
          </a:p>
          <a:p>
            <a:pPr algn="ctr" eaLnBrk="1" hangingPunct="1"/>
            <a:endParaRPr lang="en-GB" sz="600" b="1">
              <a:solidFill>
                <a:srgbClr val="008000"/>
              </a:solidFill>
              <a:latin typeface="Arial" charset="0"/>
            </a:endParaRPr>
          </a:p>
          <a:p>
            <a:pPr algn="ctr" eaLnBrk="1" hangingPunct="1"/>
            <a:r>
              <a:rPr lang="en-GB" b="1">
                <a:solidFill>
                  <a:srgbClr val="008000"/>
                </a:solidFill>
                <a:latin typeface="Arial" charset="0"/>
              </a:rPr>
              <a:t>Predictable</a:t>
            </a:r>
          </a:p>
          <a:p>
            <a:pPr algn="ctr" eaLnBrk="1" hangingPunct="1"/>
            <a:endParaRPr lang="en-GB" sz="500">
              <a:solidFill>
                <a:srgbClr val="008000"/>
              </a:solidFill>
              <a:latin typeface="Arial" charset="0"/>
            </a:endParaRPr>
          </a:p>
          <a:p>
            <a:pPr algn="ctr" eaLnBrk="1" hangingPunct="1"/>
            <a:r>
              <a:rPr lang="en-GB" b="1">
                <a:solidFill>
                  <a:srgbClr val="008000"/>
                </a:solidFill>
                <a:latin typeface="Arial" charset="0"/>
              </a:rPr>
              <a:t>and</a:t>
            </a:r>
          </a:p>
          <a:p>
            <a:pPr algn="ctr" eaLnBrk="1" hangingPunct="1"/>
            <a:endParaRPr lang="en-GB" sz="500" b="1">
              <a:solidFill>
                <a:srgbClr val="008000"/>
              </a:solidFill>
              <a:latin typeface="Arial" charset="0"/>
            </a:endParaRPr>
          </a:p>
          <a:p>
            <a:pPr algn="ctr" eaLnBrk="1" hangingPunct="1"/>
            <a:r>
              <a:rPr lang="en-GB" b="1">
                <a:solidFill>
                  <a:srgbClr val="008000"/>
                </a:solidFill>
                <a:latin typeface="Arial" charset="0"/>
              </a:rPr>
              <a:t>Attuned response</a:t>
            </a:r>
          </a:p>
        </p:txBody>
      </p:sp>
      <p:sp>
        <p:nvSpPr>
          <p:cNvPr id="838660" name="Text Box 4"/>
          <p:cNvSpPr txBox="1">
            <a:spLocks noChangeArrowheads="1"/>
          </p:cNvSpPr>
          <p:nvPr/>
        </p:nvSpPr>
        <p:spPr bwMode="auto">
          <a:xfrm>
            <a:off x="250825" y="2924175"/>
            <a:ext cx="3276600" cy="1695450"/>
          </a:xfrm>
          <a:prstGeom prst="rect">
            <a:avLst/>
          </a:prstGeom>
          <a:noFill/>
          <a:ln w="9525">
            <a:noFill/>
            <a:miter lim="800000"/>
            <a:headEnd/>
            <a:tailEnd/>
          </a:ln>
        </p:spPr>
        <p:txBody>
          <a:bodyPr>
            <a:spAutoFit/>
          </a:bodyPr>
          <a:lstStyle/>
          <a:p>
            <a:pPr algn="ctr" eaLnBrk="1" hangingPunct="1">
              <a:spcBef>
                <a:spcPct val="50000"/>
              </a:spcBef>
            </a:pPr>
            <a:r>
              <a:rPr lang="en-GB" sz="2400" b="1">
                <a:solidFill>
                  <a:srgbClr val="000066"/>
                </a:solidFill>
                <a:latin typeface="Arial" charset="0"/>
              </a:rPr>
              <a:t>‘A’ Pathway</a:t>
            </a:r>
          </a:p>
          <a:p>
            <a:pPr algn="ctr" eaLnBrk="1" hangingPunct="1">
              <a:spcBef>
                <a:spcPct val="50000"/>
              </a:spcBef>
            </a:pPr>
            <a:r>
              <a:rPr lang="en-GB" b="1">
                <a:solidFill>
                  <a:srgbClr val="000066"/>
                </a:solidFill>
                <a:latin typeface="Arial" charset="0"/>
              </a:rPr>
              <a:t>Predictability</a:t>
            </a:r>
          </a:p>
          <a:p>
            <a:pPr algn="ctr" eaLnBrk="1" hangingPunct="1">
              <a:spcBef>
                <a:spcPct val="50000"/>
              </a:spcBef>
            </a:pPr>
            <a:r>
              <a:rPr lang="en-GB" b="1">
                <a:solidFill>
                  <a:srgbClr val="000066"/>
                </a:solidFill>
                <a:latin typeface="Arial" charset="0"/>
              </a:rPr>
              <a:t>but </a:t>
            </a:r>
          </a:p>
          <a:p>
            <a:pPr algn="ctr" eaLnBrk="1" hangingPunct="1">
              <a:spcBef>
                <a:spcPct val="50000"/>
              </a:spcBef>
            </a:pPr>
            <a:r>
              <a:rPr lang="en-GB" b="1">
                <a:solidFill>
                  <a:srgbClr val="000066"/>
                </a:solidFill>
                <a:latin typeface="Arial" charset="0"/>
              </a:rPr>
              <a:t>non-attuned response</a:t>
            </a:r>
          </a:p>
        </p:txBody>
      </p:sp>
      <p:sp>
        <p:nvSpPr>
          <p:cNvPr id="838661" name="Text Box 5"/>
          <p:cNvSpPr txBox="1">
            <a:spLocks noChangeArrowheads="1"/>
          </p:cNvSpPr>
          <p:nvPr/>
        </p:nvSpPr>
        <p:spPr bwMode="auto">
          <a:xfrm>
            <a:off x="6156325" y="2852738"/>
            <a:ext cx="2735263" cy="1970087"/>
          </a:xfrm>
          <a:prstGeom prst="rect">
            <a:avLst/>
          </a:prstGeom>
          <a:noFill/>
          <a:ln w="9525">
            <a:noFill/>
            <a:miter lim="800000"/>
            <a:headEnd/>
            <a:tailEnd/>
          </a:ln>
        </p:spPr>
        <p:txBody>
          <a:bodyPr>
            <a:spAutoFit/>
          </a:bodyPr>
          <a:lstStyle/>
          <a:p>
            <a:pPr algn="ctr" eaLnBrk="1" hangingPunct="1">
              <a:spcBef>
                <a:spcPct val="50000"/>
              </a:spcBef>
            </a:pPr>
            <a:r>
              <a:rPr lang="en-GB" sz="2400" b="1">
                <a:solidFill>
                  <a:srgbClr val="FF0000"/>
                </a:solidFill>
                <a:latin typeface="Arial" charset="0"/>
              </a:rPr>
              <a:t>‘C’ Pathway</a:t>
            </a:r>
          </a:p>
          <a:p>
            <a:pPr algn="ctr" eaLnBrk="1" hangingPunct="1">
              <a:spcBef>
                <a:spcPct val="50000"/>
              </a:spcBef>
            </a:pPr>
            <a:r>
              <a:rPr lang="en-GB" b="1">
                <a:solidFill>
                  <a:srgbClr val="FF0000"/>
                </a:solidFill>
                <a:latin typeface="Arial" charset="0"/>
              </a:rPr>
              <a:t>Unpredictability</a:t>
            </a:r>
          </a:p>
          <a:p>
            <a:pPr algn="ctr" eaLnBrk="1" hangingPunct="1">
              <a:spcBef>
                <a:spcPct val="50000"/>
              </a:spcBef>
            </a:pPr>
            <a:r>
              <a:rPr lang="en-GB" b="1">
                <a:solidFill>
                  <a:srgbClr val="FF0000"/>
                </a:solidFill>
                <a:latin typeface="Arial" charset="0"/>
              </a:rPr>
              <a:t>and </a:t>
            </a:r>
          </a:p>
          <a:p>
            <a:pPr algn="ctr" eaLnBrk="1" hangingPunct="1">
              <a:spcBef>
                <a:spcPct val="50000"/>
              </a:spcBef>
            </a:pPr>
            <a:r>
              <a:rPr lang="en-GB" b="1">
                <a:solidFill>
                  <a:srgbClr val="FF0000"/>
                </a:solidFill>
                <a:latin typeface="Arial" charset="0"/>
              </a:rPr>
              <a:t>Variably attuned response</a:t>
            </a:r>
          </a:p>
        </p:txBody>
      </p:sp>
      <p:sp>
        <p:nvSpPr>
          <p:cNvPr id="838662" name="Text Box 6"/>
          <p:cNvSpPr txBox="1">
            <a:spLocks noChangeArrowheads="1"/>
          </p:cNvSpPr>
          <p:nvPr/>
        </p:nvSpPr>
        <p:spPr bwMode="auto">
          <a:xfrm>
            <a:off x="323850" y="1557338"/>
            <a:ext cx="2592388" cy="915987"/>
          </a:xfrm>
          <a:prstGeom prst="rect">
            <a:avLst/>
          </a:prstGeom>
          <a:noFill/>
          <a:ln w="9525">
            <a:noFill/>
            <a:miter lim="800000"/>
            <a:headEnd/>
            <a:tailEnd/>
          </a:ln>
        </p:spPr>
        <p:txBody>
          <a:bodyPr>
            <a:spAutoFit/>
          </a:bodyPr>
          <a:lstStyle/>
          <a:p>
            <a:pPr eaLnBrk="1" hangingPunct="1">
              <a:spcBef>
                <a:spcPct val="50000"/>
              </a:spcBef>
            </a:pPr>
            <a:r>
              <a:rPr lang="en-GB">
                <a:latin typeface="Arial" charset="0"/>
              </a:rPr>
              <a:t>Cognitively Organised: Information outside the body takes priority</a:t>
            </a:r>
          </a:p>
        </p:txBody>
      </p:sp>
      <p:sp>
        <p:nvSpPr>
          <p:cNvPr id="838663" name="Text Box 7"/>
          <p:cNvSpPr txBox="1">
            <a:spLocks noChangeArrowheads="1"/>
          </p:cNvSpPr>
          <p:nvPr/>
        </p:nvSpPr>
        <p:spPr bwMode="auto">
          <a:xfrm>
            <a:off x="6300788" y="1557338"/>
            <a:ext cx="2449512" cy="915987"/>
          </a:xfrm>
          <a:prstGeom prst="rect">
            <a:avLst/>
          </a:prstGeom>
          <a:noFill/>
          <a:ln w="9525">
            <a:noFill/>
            <a:miter lim="800000"/>
            <a:headEnd/>
            <a:tailEnd/>
          </a:ln>
        </p:spPr>
        <p:txBody>
          <a:bodyPr>
            <a:spAutoFit/>
          </a:bodyPr>
          <a:lstStyle/>
          <a:p>
            <a:pPr eaLnBrk="1" hangingPunct="1">
              <a:spcBef>
                <a:spcPct val="50000"/>
              </a:spcBef>
            </a:pPr>
            <a:r>
              <a:rPr lang="en-GB">
                <a:latin typeface="Arial" charset="0"/>
              </a:rPr>
              <a:t>Affectively Organised: Information inside the body takes priority</a:t>
            </a:r>
          </a:p>
        </p:txBody>
      </p:sp>
      <p:sp>
        <p:nvSpPr>
          <p:cNvPr id="838664" name="Line 8"/>
          <p:cNvSpPr>
            <a:spLocks noChangeShapeType="1"/>
          </p:cNvSpPr>
          <p:nvPr/>
        </p:nvSpPr>
        <p:spPr bwMode="auto">
          <a:xfrm>
            <a:off x="1835150" y="2492375"/>
            <a:ext cx="0" cy="504825"/>
          </a:xfrm>
          <a:prstGeom prst="line">
            <a:avLst/>
          </a:prstGeom>
          <a:noFill/>
          <a:ln w="9525">
            <a:solidFill>
              <a:schemeClr val="tx1"/>
            </a:solidFill>
            <a:round/>
            <a:headEnd/>
            <a:tailEnd type="triangle" w="med" len="med"/>
          </a:ln>
        </p:spPr>
        <p:txBody>
          <a:bodyPr/>
          <a:lstStyle/>
          <a:p>
            <a:endParaRPr lang="en-GB"/>
          </a:p>
        </p:txBody>
      </p:sp>
      <p:sp>
        <p:nvSpPr>
          <p:cNvPr id="838665" name="Line 9"/>
          <p:cNvSpPr>
            <a:spLocks noChangeShapeType="1"/>
          </p:cNvSpPr>
          <p:nvPr/>
        </p:nvSpPr>
        <p:spPr bwMode="auto">
          <a:xfrm>
            <a:off x="7524750" y="2420938"/>
            <a:ext cx="0" cy="504825"/>
          </a:xfrm>
          <a:prstGeom prst="line">
            <a:avLst/>
          </a:prstGeom>
          <a:noFill/>
          <a:ln w="9525">
            <a:solidFill>
              <a:schemeClr val="tx1"/>
            </a:solidFill>
            <a:round/>
            <a:headEnd/>
            <a:tailEnd type="triangle" w="med" len="med"/>
          </a:ln>
        </p:spPr>
        <p:txBody>
          <a:bodyPr/>
          <a:lstStyle/>
          <a:p>
            <a:endParaRPr lang="en-GB"/>
          </a:p>
        </p:txBody>
      </p:sp>
      <p:sp>
        <p:nvSpPr>
          <p:cNvPr id="838666" name="Text Box 7"/>
          <p:cNvSpPr txBox="1">
            <a:spLocks noChangeArrowheads="1"/>
          </p:cNvSpPr>
          <p:nvPr/>
        </p:nvSpPr>
        <p:spPr bwMode="auto">
          <a:xfrm>
            <a:off x="2916238" y="5516563"/>
            <a:ext cx="3817937" cy="1006475"/>
          </a:xfrm>
          <a:prstGeom prst="rect">
            <a:avLst/>
          </a:prstGeom>
          <a:noFill/>
          <a:ln w="9525">
            <a:noFill/>
            <a:miter lim="800000"/>
            <a:headEnd/>
            <a:tailEnd/>
          </a:ln>
        </p:spPr>
        <p:txBody>
          <a:bodyPr>
            <a:spAutoFit/>
          </a:bodyPr>
          <a:lstStyle/>
          <a:p>
            <a:pPr eaLnBrk="1" hangingPunct="1">
              <a:spcBef>
                <a:spcPct val="50000"/>
              </a:spcBef>
            </a:pPr>
            <a:r>
              <a:rPr lang="en-GB" sz="2000" b="1">
                <a:solidFill>
                  <a:srgbClr val="990099"/>
                </a:solidFill>
                <a:latin typeface="Arial" charset="0"/>
              </a:rPr>
              <a:t>Intrusions of Anger, Fear, Sadness, Sexuality / Need for Comfort</a:t>
            </a:r>
            <a:endParaRPr lang="en-GB" sz="2800" b="1">
              <a:solidFill>
                <a:schemeClr val="tx2"/>
              </a:solidFill>
              <a:latin typeface="Arial" charset="0"/>
            </a:endParaRPr>
          </a:p>
        </p:txBody>
      </p:sp>
      <p:sp>
        <p:nvSpPr>
          <p:cNvPr id="838667" name="AutoShape 6"/>
          <p:cNvSpPr>
            <a:spLocks noChangeArrowheads="1"/>
          </p:cNvSpPr>
          <p:nvPr/>
        </p:nvSpPr>
        <p:spPr bwMode="auto">
          <a:xfrm rot="-10228101">
            <a:off x="2051050" y="5084763"/>
            <a:ext cx="936625" cy="865187"/>
          </a:xfrm>
          <a:prstGeom prst="lightningBolt">
            <a:avLst/>
          </a:prstGeom>
          <a:solidFill>
            <a:srgbClr val="990099"/>
          </a:solidFill>
          <a:ln w="9525">
            <a:solidFill>
              <a:srgbClr val="990099"/>
            </a:solidFill>
            <a:miter lim="800000"/>
            <a:headEnd/>
            <a:tailEnd/>
          </a:ln>
        </p:spPr>
        <p:txBody>
          <a:bodyPr rot="10800000" wrap="none" anchor="ctr"/>
          <a:lstStyle/>
          <a:p>
            <a:pPr algn="ctr" eaLnBrk="1" hangingPunct="1"/>
            <a:endParaRPr lang="en-GB" sz="2800" b="1">
              <a:solidFill>
                <a:srgbClr val="990099"/>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8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86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86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86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86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86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86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86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8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p:bldP spid="838660" grpId="0"/>
      <p:bldP spid="838661" grpId="0"/>
      <p:bldP spid="838662" grpId="0"/>
      <p:bldP spid="838663" grpId="0"/>
      <p:bldP spid="838664" grpId="0" animBg="1"/>
      <p:bldP spid="838665" grpId="0" animBg="1"/>
      <p:bldP spid="838666" grpId="0"/>
      <p:bldP spid="83866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Disorganised Attachment</a:t>
            </a:r>
            <a:endParaRPr lang="en-GB" b="1" dirty="0"/>
          </a:p>
        </p:txBody>
      </p:sp>
      <p:sp>
        <p:nvSpPr>
          <p:cNvPr id="3" name="Content Placeholder 2"/>
          <p:cNvSpPr>
            <a:spLocks noGrp="1"/>
          </p:cNvSpPr>
          <p:nvPr>
            <p:ph idx="1"/>
          </p:nvPr>
        </p:nvSpPr>
        <p:spPr/>
        <p:txBody>
          <a:bodyPr>
            <a:normAutofit/>
          </a:bodyPr>
          <a:lstStyle/>
          <a:p>
            <a:r>
              <a:rPr lang="en-GB" dirty="0" smtClean="0"/>
              <a:t>D is often incorrectly interpreted as a fourth category of attachment strategy, equivalent to Ainsworth’s A, B and C</a:t>
            </a:r>
          </a:p>
          <a:p>
            <a:r>
              <a:rPr lang="en-GB" dirty="0" smtClean="0"/>
              <a:t>The “D” classification was first proposed in 1986 by Main and Solomon</a:t>
            </a:r>
          </a:p>
          <a:p>
            <a:r>
              <a:rPr lang="en-GB" dirty="0" smtClean="0"/>
              <a:t>Based on a small number of SSPs where the infant was “difficult to classify” </a:t>
            </a:r>
          </a:p>
          <a:p>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3" name="Rectangle 1"/>
          <p:cNvSpPr>
            <a:spLocks noGrp="1" noChangeArrowheads="1"/>
          </p:cNvSpPr>
          <p:nvPr>
            <p:ph type="title"/>
          </p:nvPr>
        </p:nvSpPr>
        <p:spPr/>
        <p:txBody>
          <a:bodyPr rIns="132073"/>
          <a:lstStyle/>
          <a:p>
            <a:pPr eaLnBrk="1" hangingPunct="1">
              <a:defRPr/>
            </a:pPr>
            <a:r>
              <a:rPr lang="en-US" b="1" dirty="0">
                <a:solidFill>
                  <a:schemeClr val="accent3"/>
                </a:solidFill>
                <a:sym typeface="Comic Sans MS Bold" charset="0"/>
              </a:rPr>
              <a:t>What is attachment?</a:t>
            </a:r>
          </a:p>
        </p:txBody>
      </p:sp>
      <p:sp>
        <p:nvSpPr>
          <p:cNvPr id="22530" name="Rectangle 2"/>
          <p:cNvSpPr>
            <a:spLocks noGrp="1" noChangeArrowheads="1"/>
          </p:cNvSpPr>
          <p:nvPr>
            <p:ph idx="1"/>
          </p:nvPr>
        </p:nvSpPr>
        <p:spPr/>
        <p:txBody>
          <a:bodyPr rIns="132073">
            <a:normAutofit fontScale="25000" lnSpcReduction="20000"/>
          </a:bodyPr>
          <a:lstStyle/>
          <a:p>
            <a:pPr marL="0" indent="0" eaLnBrk="1" hangingPunct="1">
              <a:lnSpc>
                <a:spcPct val="90000"/>
              </a:lnSpc>
            </a:pPr>
            <a:r>
              <a:rPr lang="en-GB" sz="12800" dirty="0" smtClean="0"/>
              <a:t>  A unique, enduring, and affectively charged relationship </a:t>
            </a:r>
          </a:p>
          <a:p>
            <a:pPr marL="0" indent="0" eaLnBrk="1" hangingPunct="1">
              <a:lnSpc>
                <a:spcPct val="90000"/>
              </a:lnSpc>
              <a:buNone/>
            </a:pPr>
            <a:r>
              <a:rPr lang="en-GB" sz="12800" dirty="0" smtClean="0"/>
              <a:t>(e.g., with a parent or a partner) </a:t>
            </a:r>
          </a:p>
          <a:p>
            <a:pPr marL="0" indent="0" eaLnBrk="1" hangingPunct="1">
              <a:lnSpc>
                <a:spcPct val="90000"/>
              </a:lnSpc>
            </a:pPr>
            <a:endParaRPr lang="en-GB" sz="12800" dirty="0" smtClean="0"/>
          </a:p>
          <a:p>
            <a:pPr marL="0" indent="0" eaLnBrk="1" hangingPunct="1">
              <a:lnSpc>
                <a:spcPct val="90000"/>
              </a:lnSpc>
            </a:pPr>
            <a:r>
              <a:rPr lang="en-GB" sz="12800" dirty="0" smtClean="0"/>
              <a:t> A strategy for protecting oneself </a:t>
            </a:r>
          </a:p>
          <a:p>
            <a:pPr marL="0" indent="0" eaLnBrk="1" hangingPunct="1">
              <a:lnSpc>
                <a:spcPct val="90000"/>
              </a:lnSpc>
              <a:buNone/>
            </a:pPr>
            <a:r>
              <a:rPr lang="en-GB" sz="12800" dirty="0" smtClean="0"/>
              <a:t>(of which there are three basic types A, B, and C) </a:t>
            </a:r>
          </a:p>
          <a:p>
            <a:pPr marL="0" indent="0" eaLnBrk="1" hangingPunct="1">
              <a:lnSpc>
                <a:spcPct val="90000"/>
              </a:lnSpc>
            </a:pPr>
            <a:endParaRPr lang="en-GB" sz="12800" dirty="0" smtClean="0"/>
          </a:p>
          <a:p>
            <a:pPr marL="0" indent="0" eaLnBrk="1" hangingPunct="1">
              <a:lnSpc>
                <a:spcPct val="90000"/>
              </a:lnSpc>
            </a:pPr>
            <a:r>
              <a:rPr lang="en-GB" sz="12800" dirty="0" smtClean="0"/>
              <a:t> The pattern of information processing that underlies the strategies.</a:t>
            </a:r>
          </a:p>
          <a:p>
            <a:pPr marL="0" indent="0" eaLnBrk="1" hangingPunct="1">
              <a:lnSpc>
                <a:spcPct val="90000"/>
              </a:lnSpc>
              <a:buNone/>
            </a:pPr>
            <a:r>
              <a:rPr lang="en-GB" sz="12800" dirty="0" smtClean="0"/>
              <a:t>	</a:t>
            </a:r>
            <a:r>
              <a:rPr lang="en-GB" sz="2000" dirty="0" smtClean="0"/>
              <a:t>		</a:t>
            </a:r>
          </a:p>
          <a:p>
            <a:pPr marL="0" indent="0" eaLnBrk="1" hangingPunct="1">
              <a:lnSpc>
                <a:spcPct val="90000"/>
              </a:lnSpc>
            </a:pPr>
            <a:endParaRPr lang="en-GB" sz="4400" dirty="0" smtClean="0">
              <a:latin typeface="+mj-lt"/>
            </a:endParaRPr>
          </a:p>
          <a:p>
            <a:pPr marL="0" indent="0" eaLnBrk="1" hangingPunct="1">
              <a:lnSpc>
                <a:spcPct val="90000"/>
              </a:lnSpc>
              <a:buNone/>
            </a:pPr>
            <a:r>
              <a:rPr lang="en-US" sz="5600" dirty="0" smtClean="0">
                <a:solidFill>
                  <a:srgbClr val="404040"/>
                </a:solidFill>
                <a:latin typeface="+mj-lt"/>
              </a:rPr>
              <a:t>(Crittenden 2008:12)</a:t>
            </a:r>
            <a:endParaRPr lang="en-GB" sz="5600" dirty="0" smtClean="0">
              <a:solidFill>
                <a:srgbClr val="404040"/>
              </a:solidFill>
              <a:latin typeface="+mj-lt"/>
            </a:endParaRPr>
          </a:p>
          <a:p>
            <a:pPr marL="0" indent="0" eaLnBrk="1" hangingPunct="1">
              <a:lnSpc>
                <a:spcPct val="90000"/>
              </a:lnSpc>
            </a:pPr>
            <a:endParaRPr lang="en-GB"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Disorganised Attachment</a:t>
            </a:r>
            <a:endParaRPr lang="en-GB" dirty="0"/>
          </a:p>
        </p:txBody>
      </p:sp>
      <p:sp>
        <p:nvSpPr>
          <p:cNvPr id="3" name="Content Placeholder 2"/>
          <p:cNvSpPr>
            <a:spLocks noGrp="1"/>
          </p:cNvSpPr>
          <p:nvPr>
            <p:ph idx="1"/>
          </p:nvPr>
        </p:nvSpPr>
        <p:spPr/>
        <p:txBody>
          <a:bodyPr/>
          <a:lstStyle/>
          <a:p>
            <a:pPr>
              <a:buNone/>
            </a:pPr>
            <a:r>
              <a:rPr lang="en-GB" b="1" dirty="0" smtClean="0"/>
              <a:t>	A categorisation of D resulted from:</a:t>
            </a:r>
          </a:p>
          <a:p>
            <a:r>
              <a:rPr lang="en-GB" dirty="0" smtClean="0"/>
              <a:t>Behaviours which indicated a conflict between simultaneous dispositions to approach and to flee the caregiver OR</a:t>
            </a:r>
          </a:p>
          <a:p>
            <a:r>
              <a:rPr lang="en-GB" dirty="0" smtClean="0"/>
              <a:t>Disorientation to the environment (e.g.: freezing or stilling)</a:t>
            </a:r>
          </a:p>
          <a:p>
            <a:r>
              <a:rPr lang="en-GB" dirty="0" smtClean="0"/>
              <a:t>Most behaviours only appear briefly, so a secondary classification of ABC is also given.</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 recent developments</a:t>
            </a:r>
            <a:endParaRPr lang="en-GB" dirty="0"/>
          </a:p>
        </p:txBody>
      </p:sp>
      <p:pic>
        <p:nvPicPr>
          <p:cNvPr id="3074" name="Picture 2"/>
          <p:cNvPicPr>
            <a:picLocks noGrp="1" noChangeAspect="1" noChangeArrowheads="1"/>
          </p:cNvPicPr>
          <p:nvPr>
            <p:ph idx="1"/>
          </p:nvPr>
        </p:nvPicPr>
        <p:blipFill>
          <a:blip r:embed="rId2" cstate="print"/>
          <a:stretch>
            <a:fillRect/>
          </a:stretch>
        </p:blipFill>
        <p:spPr bwMode="auto">
          <a:xfrm>
            <a:off x="2390062" y="1600200"/>
            <a:ext cx="4363876" cy="4525963"/>
          </a:xfrm>
          <a:prstGeom prst="rect">
            <a:avLst/>
          </a:prstGeom>
          <a:noFill/>
          <a:ln w="9525">
            <a:noFill/>
            <a:miter lim="800000"/>
            <a:headEnd/>
            <a:tailEnd/>
          </a:ln>
        </p:spPr>
      </p:pic>
      <p:sp>
        <p:nvSpPr>
          <p:cNvPr id="6" name="TextBox 5"/>
          <p:cNvSpPr txBox="1"/>
          <p:nvPr/>
        </p:nvSpPr>
        <p:spPr>
          <a:xfrm>
            <a:off x="7092280" y="1844824"/>
            <a:ext cx="1656184" cy="1600438"/>
          </a:xfrm>
          <a:prstGeom prst="rect">
            <a:avLst/>
          </a:prstGeom>
          <a:noFill/>
        </p:spPr>
        <p:txBody>
          <a:bodyPr wrap="square" rtlCol="0">
            <a:spAutoFit/>
          </a:bodyPr>
          <a:lstStyle/>
          <a:p>
            <a:r>
              <a:rPr lang="en-GB" sz="1600" dirty="0" smtClean="0">
                <a:latin typeface="+mn-lt"/>
              </a:rPr>
              <a:t>Attachment and Human Development, 2017, </a:t>
            </a:r>
            <a:r>
              <a:rPr lang="en-GB" sz="1600" dirty="0" err="1" smtClean="0">
                <a:latin typeface="+mn-lt"/>
              </a:rPr>
              <a:t>Vol</a:t>
            </a:r>
            <a:r>
              <a:rPr lang="en-GB" sz="1600" dirty="0" smtClean="0">
                <a:latin typeface="+mn-lt"/>
              </a:rPr>
              <a:t> 19, (6) 534 – 558</a:t>
            </a:r>
          </a:p>
          <a:p>
            <a:r>
              <a:rPr lang="en-GB" sz="1600" dirty="0" err="1" smtClean="0">
                <a:latin typeface="+mn-lt"/>
              </a:rPr>
              <a:t>Granqvist</a:t>
            </a:r>
            <a:r>
              <a:rPr lang="en-GB" sz="1600" dirty="0" smtClean="0">
                <a:latin typeface="+mn-lt"/>
              </a:rPr>
              <a:t> et al</a:t>
            </a:r>
            <a:endParaRPr lang="en-GB" sz="1600" dirty="0">
              <a:latin typeface="+mn-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Four incorrect assumptions about D</a:t>
            </a:r>
            <a:br>
              <a:rPr lang="en-GB" sz="4000" b="1" dirty="0" smtClean="0"/>
            </a:br>
            <a:r>
              <a:rPr lang="en-GB" sz="4000" b="1" dirty="0" smtClean="0"/>
              <a:t>(</a:t>
            </a:r>
            <a:r>
              <a:rPr lang="en-GB" sz="4000" b="1" dirty="0" err="1" smtClean="0"/>
              <a:t>Granqvist</a:t>
            </a:r>
            <a:r>
              <a:rPr lang="en-GB" sz="4000" b="1" dirty="0" smtClean="0"/>
              <a:t> et al, 2017)</a:t>
            </a:r>
            <a:endParaRPr lang="en-GB" sz="4000" b="1" dirty="0"/>
          </a:p>
        </p:txBody>
      </p:sp>
      <p:sp>
        <p:nvSpPr>
          <p:cNvPr id="3" name="Content Placeholder 2"/>
          <p:cNvSpPr>
            <a:spLocks noGrp="1"/>
          </p:cNvSpPr>
          <p:nvPr>
            <p:ph idx="1"/>
          </p:nvPr>
        </p:nvSpPr>
        <p:spPr/>
        <p:txBody>
          <a:bodyPr/>
          <a:lstStyle/>
          <a:p>
            <a:r>
              <a:rPr lang="en-GB" dirty="0" smtClean="0"/>
              <a:t>Attachment measures can be used as definitive assessments of the individual in forensic/child protection settings</a:t>
            </a:r>
          </a:p>
          <a:p>
            <a:r>
              <a:rPr lang="en-GB" dirty="0" smtClean="0"/>
              <a:t>D reliably indicates child maltreatment</a:t>
            </a:r>
          </a:p>
          <a:p>
            <a:r>
              <a:rPr lang="en-GB" dirty="0" smtClean="0"/>
              <a:t>D is a strong predictor of pathology</a:t>
            </a:r>
          </a:p>
          <a:p>
            <a:r>
              <a:rPr lang="en-GB" dirty="0" smtClean="0"/>
              <a:t>D represents a fixed or static “trait” and is impervious to help</a:t>
            </a:r>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Disorganised Attachment</a:t>
            </a:r>
            <a:endParaRPr lang="en-GB" dirty="0"/>
          </a:p>
        </p:txBody>
      </p:sp>
      <p:sp>
        <p:nvSpPr>
          <p:cNvPr id="3" name="Content Placeholder 2"/>
          <p:cNvSpPr>
            <a:spLocks noGrp="1"/>
          </p:cNvSpPr>
          <p:nvPr>
            <p:ph idx="1"/>
          </p:nvPr>
        </p:nvSpPr>
        <p:spPr/>
        <p:txBody>
          <a:bodyPr/>
          <a:lstStyle/>
          <a:p>
            <a:r>
              <a:rPr lang="en-GB" dirty="0" smtClean="0"/>
              <a:t>D is more helpfully viewed as a </a:t>
            </a:r>
            <a:r>
              <a:rPr lang="en-GB" dirty="0" err="1" smtClean="0"/>
              <a:t>dysregulation</a:t>
            </a:r>
            <a:r>
              <a:rPr lang="en-GB" dirty="0" smtClean="0"/>
              <a:t> or disruption of the attachment system, rather than as chaos or collapse. </a:t>
            </a:r>
          </a:p>
          <a:p>
            <a:endParaRPr lang="en-GB" dirty="0" smtClean="0"/>
          </a:p>
          <a:p>
            <a:r>
              <a:rPr lang="en-GB" dirty="0" smtClean="0"/>
              <a:t>Interventions tend to be simple and effective. Most interventions will need to be focused on the attachment figure(s)</a:t>
            </a:r>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2"/>
          <p:cNvSpPr>
            <a:spLocks noChangeArrowheads="1"/>
          </p:cNvSpPr>
          <p:nvPr/>
        </p:nvSpPr>
        <p:spPr bwMode="auto">
          <a:xfrm>
            <a:off x="2362200" y="1600200"/>
            <a:ext cx="4114800" cy="3962400"/>
          </a:xfrm>
          <a:prstGeom prst="ellipse">
            <a:avLst/>
          </a:prstGeom>
          <a:noFill/>
          <a:ln w="571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Clr>
                <a:srgbClr val="6A205F"/>
              </a:buClr>
              <a:buSzPct val="75000"/>
              <a:buFont typeface="Wingdings" pitchFamily="2" charset="2"/>
              <a:buChar char="q"/>
            </a:pPr>
            <a:endParaRPr lang="en-GB" altLang="en-US" sz="2800"/>
          </a:p>
        </p:txBody>
      </p:sp>
      <p:sp>
        <p:nvSpPr>
          <p:cNvPr id="60419" name="Text Box 3"/>
          <p:cNvSpPr txBox="1">
            <a:spLocks noChangeArrowheads="1"/>
          </p:cNvSpPr>
          <p:nvPr/>
        </p:nvSpPr>
        <p:spPr bwMode="auto">
          <a:xfrm>
            <a:off x="3851275" y="836613"/>
            <a:ext cx="7010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b="1">
                <a:solidFill>
                  <a:srgbClr val="006600"/>
                </a:solidFill>
                <a:latin typeface="Tahoma" pitchFamily="34" charset="0"/>
              </a:rPr>
              <a:t>    B</a:t>
            </a:r>
          </a:p>
        </p:txBody>
      </p:sp>
      <p:sp>
        <p:nvSpPr>
          <p:cNvPr id="60420" name="Text Box 4"/>
          <p:cNvSpPr txBox="1">
            <a:spLocks noChangeArrowheads="1"/>
          </p:cNvSpPr>
          <p:nvPr/>
        </p:nvSpPr>
        <p:spPr bwMode="auto">
          <a:xfrm>
            <a:off x="7235825" y="3068638"/>
            <a:ext cx="24844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b="1">
                <a:solidFill>
                  <a:srgbClr val="CC3300"/>
                </a:solidFill>
                <a:latin typeface="Tahoma" pitchFamily="34" charset="0"/>
              </a:rPr>
              <a:t>C</a:t>
            </a:r>
          </a:p>
        </p:txBody>
      </p:sp>
      <p:sp>
        <p:nvSpPr>
          <p:cNvPr id="60421" name="Text Box 5"/>
          <p:cNvSpPr txBox="1">
            <a:spLocks noChangeArrowheads="1"/>
          </p:cNvSpPr>
          <p:nvPr/>
        </p:nvSpPr>
        <p:spPr bwMode="auto">
          <a:xfrm>
            <a:off x="1042988" y="2997200"/>
            <a:ext cx="22860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b="1">
                <a:solidFill>
                  <a:srgbClr val="000099"/>
                </a:solidFill>
                <a:latin typeface="Tahoma" pitchFamily="34" charset="0"/>
              </a:rPr>
              <a:t>A</a:t>
            </a:r>
          </a:p>
          <a:p>
            <a:pPr eaLnBrk="1" hangingPunct="1">
              <a:spcBef>
                <a:spcPct val="50000"/>
              </a:spcBef>
              <a:buFontTx/>
              <a:buNone/>
            </a:pPr>
            <a:endParaRPr lang="en-GB" altLang="en-US" sz="2400" b="1">
              <a:solidFill>
                <a:srgbClr val="000099"/>
              </a:solidFill>
              <a:latin typeface="Tahoma" pitchFamily="34" charset="0"/>
            </a:endParaRPr>
          </a:p>
        </p:txBody>
      </p:sp>
      <p:sp>
        <p:nvSpPr>
          <p:cNvPr id="60422" name="Text Box 6"/>
          <p:cNvSpPr txBox="1">
            <a:spLocks noChangeArrowheads="1"/>
          </p:cNvSpPr>
          <p:nvPr/>
        </p:nvSpPr>
        <p:spPr bwMode="auto">
          <a:xfrm>
            <a:off x="250825" y="115888"/>
            <a:ext cx="18288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000">
                <a:solidFill>
                  <a:srgbClr val="000000"/>
                </a:solidFill>
                <a:latin typeface="Tahoma" pitchFamily="34" charset="0"/>
              </a:rPr>
              <a:t>Crittenden (2000)      Dynamic Maturational Model</a:t>
            </a:r>
            <a:r>
              <a:rPr lang="en-GB" altLang="en-US" sz="1600" b="1">
                <a:solidFill>
                  <a:srgbClr val="CC3300"/>
                </a:solidFill>
                <a:latin typeface="Tahoma" pitchFamily="34" charset="0"/>
              </a:rPr>
              <a:t> </a:t>
            </a:r>
          </a:p>
        </p:txBody>
      </p:sp>
      <p:sp>
        <p:nvSpPr>
          <p:cNvPr id="60423" name="Line 8"/>
          <p:cNvSpPr>
            <a:spLocks noChangeShapeType="1"/>
          </p:cNvSpPr>
          <p:nvPr/>
        </p:nvSpPr>
        <p:spPr bwMode="auto">
          <a:xfrm>
            <a:off x="2843213" y="2349500"/>
            <a:ext cx="1584325" cy="935038"/>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GB"/>
          </a:p>
        </p:txBody>
      </p:sp>
      <p:sp>
        <p:nvSpPr>
          <p:cNvPr id="60424" name="Line 9"/>
          <p:cNvSpPr>
            <a:spLocks noChangeShapeType="1"/>
          </p:cNvSpPr>
          <p:nvPr/>
        </p:nvSpPr>
        <p:spPr bwMode="auto">
          <a:xfrm flipV="1">
            <a:off x="4427538" y="2349500"/>
            <a:ext cx="1584325" cy="935038"/>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GB"/>
          </a:p>
        </p:txBody>
      </p:sp>
      <p:sp>
        <p:nvSpPr>
          <p:cNvPr id="60425" name="Line 10"/>
          <p:cNvSpPr>
            <a:spLocks noChangeShapeType="1"/>
          </p:cNvSpPr>
          <p:nvPr/>
        </p:nvSpPr>
        <p:spPr bwMode="auto">
          <a:xfrm flipV="1">
            <a:off x="2843213" y="3933825"/>
            <a:ext cx="1512887" cy="950913"/>
          </a:xfrm>
          <a:prstGeom prst="line">
            <a:avLst/>
          </a:prstGeom>
          <a:noFill/>
          <a:ln w="9525">
            <a:solidFill>
              <a:srgbClr val="993366"/>
            </a:solidFill>
            <a:prstDash val="dash"/>
            <a:round/>
            <a:headEnd/>
            <a:tailEnd/>
          </a:ln>
          <a:extLst>
            <a:ext uri="{909E8E84-426E-40DD-AFC4-6F175D3DCCD1}">
              <a14:hiddenFill xmlns="" xmlns:a14="http://schemas.microsoft.com/office/drawing/2010/main">
                <a:noFill/>
              </a14:hiddenFill>
            </a:ext>
          </a:extLst>
        </p:spPr>
        <p:txBody>
          <a:bodyPr wrap="none"/>
          <a:lstStyle/>
          <a:p>
            <a:endParaRPr lang="en-GB"/>
          </a:p>
        </p:txBody>
      </p:sp>
      <p:sp>
        <p:nvSpPr>
          <p:cNvPr id="60426" name="Line 11"/>
          <p:cNvSpPr>
            <a:spLocks noChangeShapeType="1"/>
          </p:cNvSpPr>
          <p:nvPr/>
        </p:nvSpPr>
        <p:spPr bwMode="auto">
          <a:xfrm>
            <a:off x="4356100" y="3933825"/>
            <a:ext cx="1595438" cy="950913"/>
          </a:xfrm>
          <a:prstGeom prst="line">
            <a:avLst/>
          </a:prstGeom>
          <a:noFill/>
          <a:ln w="9525">
            <a:solidFill>
              <a:srgbClr val="993366"/>
            </a:solidFill>
            <a:prstDash val="dash"/>
            <a:round/>
            <a:headEnd/>
            <a:tailEnd/>
          </a:ln>
          <a:extLst>
            <a:ext uri="{909E8E84-426E-40DD-AFC4-6F175D3DCCD1}">
              <a14:hiddenFill xmlns="" xmlns:a14="http://schemas.microsoft.com/office/drawing/2010/main">
                <a:noFill/>
              </a14:hiddenFill>
            </a:ext>
          </a:extLst>
        </p:spPr>
        <p:txBody>
          <a:bodyPr wrap="none"/>
          <a:lstStyle/>
          <a:p>
            <a:endParaRPr lang="en-GB"/>
          </a:p>
        </p:txBody>
      </p:sp>
      <p:sp>
        <p:nvSpPr>
          <p:cNvPr id="60427" name="Text Box 12"/>
          <p:cNvSpPr txBox="1">
            <a:spLocks noChangeArrowheads="1"/>
          </p:cNvSpPr>
          <p:nvPr/>
        </p:nvSpPr>
        <p:spPr bwMode="auto">
          <a:xfrm>
            <a:off x="3657600" y="20574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a:solidFill>
                  <a:srgbClr val="FF3300"/>
                </a:solidFill>
                <a:latin typeface="Tahoma" pitchFamily="34" charset="0"/>
              </a:rPr>
              <a:t>Normative</a:t>
            </a:r>
          </a:p>
        </p:txBody>
      </p:sp>
      <p:sp>
        <p:nvSpPr>
          <p:cNvPr id="60428" name="Text Box 13"/>
          <p:cNvSpPr txBox="1">
            <a:spLocks noChangeArrowheads="1"/>
          </p:cNvSpPr>
          <p:nvPr/>
        </p:nvSpPr>
        <p:spPr bwMode="auto">
          <a:xfrm>
            <a:off x="3059113" y="3429000"/>
            <a:ext cx="2743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a:solidFill>
                  <a:srgbClr val="FF3300"/>
                </a:solidFill>
                <a:latin typeface="Tahoma" pitchFamily="34" charset="0"/>
              </a:rPr>
              <a:t>      Concerning </a:t>
            </a:r>
          </a:p>
        </p:txBody>
      </p:sp>
      <p:sp>
        <p:nvSpPr>
          <p:cNvPr id="60429" name="Text Box 14"/>
          <p:cNvSpPr txBox="1">
            <a:spLocks noChangeArrowheads="1"/>
          </p:cNvSpPr>
          <p:nvPr/>
        </p:nvSpPr>
        <p:spPr bwMode="auto">
          <a:xfrm>
            <a:off x="3492500" y="4652963"/>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a:solidFill>
                  <a:srgbClr val="FF3300"/>
                </a:solidFill>
                <a:latin typeface="Tahoma" pitchFamily="34" charset="0"/>
              </a:rPr>
              <a:t>Endangering</a:t>
            </a:r>
          </a:p>
        </p:txBody>
      </p:sp>
      <p:pic>
        <p:nvPicPr>
          <p:cNvPr id="60430"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550" y="836613"/>
            <a:ext cx="7561263" cy="573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0431" name="Rectangle 2"/>
          <p:cNvSpPr txBox="1">
            <a:spLocks noChangeArrowheads="1"/>
          </p:cNvSpPr>
          <p:nvPr/>
        </p:nvSpPr>
        <p:spPr bwMode="auto">
          <a:xfrm>
            <a:off x="468313" y="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4400" dirty="0">
                <a:solidFill>
                  <a:srgbClr val="6A205F"/>
                </a:solidFill>
              </a:rPr>
              <a:t> </a:t>
            </a:r>
            <a:r>
              <a:rPr lang="en-GB" altLang="en-US" sz="4400" b="1" dirty="0" smtClean="0">
                <a:solidFill>
                  <a:srgbClr val="6A205F"/>
                </a:solidFill>
                <a:latin typeface="Calibri" panose="020F0502020204030204" pitchFamily="34" charset="0"/>
              </a:rPr>
              <a:t>Aims </a:t>
            </a:r>
            <a:r>
              <a:rPr lang="en-GB" altLang="en-US" sz="4400" b="1" dirty="0">
                <a:solidFill>
                  <a:srgbClr val="6A205F"/>
                </a:solidFill>
                <a:latin typeface="Calibri" panose="020F0502020204030204" pitchFamily="34" charset="0"/>
              </a:rPr>
              <a:t>of Intervention</a:t>
            </a:r>
          </a:p>
        </p:txBody>
      </p:sp>
    </p:spTree>
    <p:extLst>
      <p:ext uri="{BB962C8B-B14F-4D97-AF65-F5344CB8AC3E}">
        <p14:creationId xmlns="" xmlns:p14="http://schemas.microsoft.com/office/powerpoint/2010/main" val="425340786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b="1" dirty="0" smtClean="0"/>
              <a:t>Key Aims of Intervention</a:t>
            </a:r>
            <a:endParaRPr lang="en-GB" b="1" dirty="0"/>
          </a:p>
        </p:txBody>
      </p:sp>
      <p:sp>
        <p:nvSpPr>
          <p:cNvPr id="61443" name="Content Placeholder 2"/>
          <p:cNvSpPr>
            <a:spLocks noGrp="1"/>
          </p:cNvSpPr>
          <p:nvPr>
            <p:ph idx="1"/>
          </p:nvPr>
        </p:nvSpPr>
        <p:spPr>
          <a:xfrm>
            <a:off x="467544" y="1412776"/>
            <a:ext cx="8229600" cy="4525963"/>
          </a:xfrm>
        </p:spPr>
        <p:txBody>
          <a:bodyPr/>
          <a:lstStyle/>
          <a:p>
            <a:pPr>
              <a:buFont typeface="Arial" panose="020B0604020202020204" pitchFamily="34" charset="0"/>
              <a:buChar char="•"/>
            </a:pPr>
            <a:r>
              <a:rPr lang="en-GB" altLang="en-US" sz="2400" dirty="0" smtClean="0"/>
              <a:t>To help repair the individual’s damaged sense of self.</a:t>
            </a:r>
          </a:p>
          <a:p>
            <a:pPr>
              <a:buFont typeface="Arial" panose="020B0604020202020204" pitchFamily="34" charset="0"/>
              <a:buChar char="•"/>
            </a:pPr>
            <a:endParaRPr lang="en-GB" altLang="en-US" sz="2400" dirty="0" smtClean="0"/>
          </a:p>
          <a:p>
            <a:pPr>
              <a:buFont typeface="Arial" panose="020B0604020202020204" pitchFamily="34" charset="0"/>
              <a:buChar char="•"/>
            </a:pPr>
            <a:r>
              <a:rPr lang="en-GB" altLang="en-US" sz="2400" dirty="0" smtClean="0"/>
              <a:t>To help people to expand their repertoire of responses and roles, to explore alternative viewpoints, search for answers and try out new solutions.</a:t>
            </a:r>
          </a:p>
          <a:p>
            <a:pPr>
              <a:buFont typeface="Arial" panose="020B0604020202020204" pitchFamily="34" charset="0"/>
              <a:buChar char="•"/>
            </a:pPr>
            <a:endParaRPr lang="en-GB" altLang="en-US" sz="2400" dirty="0" smtClean="0"/>
          </a:p>
          <a:p>
            <a:pPr>
              <a:buFont typeface="Arial" panose="020B0604020202020204" pitchFamily="34" charset="0"/>
              <a:buChar char="•"/>
            </a:pPr>
            <a:r>
              <a:rPr lang="en-US" altLang="en-US" sz="2400" dirty="0" smtClean="0"/>
              <a:t>Developing a more adequate and psychologically sound understanding of their early family history and why their parents behaved as they did during childhood.</a:t>
            </a:r>
          </a:p>
          <a:p>
            <a:pPr>
              <a:buFont typeface="Arial" panose="020B0604020202020204" pitchFamily="34" charset="0"/>
              <a:buChar char="•"/>
            </a:pPr>
            <a:endParaRPr lang="en-US" altLang="en-US" sz="2400" dirty="0" smtClean="0"/>
          </a:p>
          <a:p>
            <a:pPr>
              <a:buFont typeface="Arial" panose="020B0604020202020204" pitchFamily="34" charset="0"/>
              <a:buChar char="•"/>
            </a:pPr>
            <a:r>
              <a:rPr lang="en-US" altLang="en-US" sz="2400" dirty="0" smtClean="0"/>
              <a:t>Recognise the significance of attachment experiences to past and current relationship behaviour.</a:t>
            </a:r>
            <a:r>
              <a:rPr lang="en-US" altLang="en-US" dirty="0" smtClean="0"/>
              <a:t> </a:t>
            </a:r>
          </a:p>
          <a:p>
            <a:pPr>
              <a:buFont typeface="Wingdings" pitchFamily="2" charset="2"/>
              <a:buNone/>
            </a:pPr>
            <a:r>
              <a:rPr lang="en-US" altLang="en-US" sz="1600" dirty="0" smtClean="0"/>
              <a:t>(Crittenden 2008, </a:t>
            </a:r>
            <a:r>
              <a:rPr lang="en-US" altLang="en-US" sz="1600" dirty="0" err="1" smtClean="0"/>
              <a:t>Reder</a:t>
            </a:r>
            <a:r>
              <a:rPr lang="en-US" altLang="en-US" sz="1600" dirty="0" smtClean="0"/>
              <a:t> and Duncan 1998, Allam 2009)</a:t>
            </a:r>
          </a:p>
          <a:p>
            <a:endParaRPr lang="en-US" altLang="en-US" sz="1600" dirty="0" smtClean="0"/>
          </a:p>
        </p:txBody>
      </p:sp>
    </p:spTree>
    <p:extLst>
      <p:ext uri="{BB962C8B-B14F-4D97-AF65-F5344CB8AC3E}">
        <p14:creationId xmlns="" xmlns:p14="http://schemas.microsoft.com/office/powerpoint/2010/main" val="45459270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General principles of attachment based family practice (Crittenden, </a:t>
            </a:r>
            <a:r>
              <a:rPr lang="en-GB" sz="2800" b="1" dirty="0" err="1" smtClean="0"/>
              <a:t>Dallos</a:t>
            </a:r>
            <a:r>
              <a:rPr lang="en-GB" sz="2800" b="1" dirty="0" smtClean="0"/>
              <a:t> et al, 2014)</a:t>
            </a:r>
            <a:endParaRPr lang="en-GB" sz="2800" b="1" dirty="0"/>
          </a:p>
        </p:txBody>
      </p:sp>
      <p:sp>
        <p:nvSpPr>
          <p:cNvPr id="3" name="Content Placeholder 2"/>
          <p:cNvSpPr>
            <a:spLocks noGrp="1"/>
          </p:cNvSpPr>
          <p:nvPr>
            <p:ph idx="1"/>
          </p:nvPr>
        </p:nvSpPr>
        <p:spPr/>
        <p:txBody>
          <a:bodyPr/>
          <a:lstStyle/>
          <a:p>
            <a:r>
              <a:rPr lang="en-GB" dirty="0" smtClean="0"/>
              <a:t>Danger and safety (past, present, future)</a:t>
            </a:r>
          </a:p>
          <a:p>
            <a:r>
              <a:rPr lang="en-GB" dirty="0" smtClean="0"/>
              <a:t>Workers as transitional attachment figures</a:t>
            </a:r>
          </a:p>
          <a:p>
            <a:r>
              <a:rPr lang="en-GB" dirty="0" smtClean="0"/>
              <a:t>Regulating arousal</a:t>
            </a:r>
          </a:p>
          <a:p>
            <a:r>
              <a:rPr lang="en-GB" dirty="0" smtClean="0"/>
              <a:t>Calming traumatic responses to current situations</a:t>
            </a:r>
          </a:p>
          <a:p>
            <a:r>
              <a:rPr lang="en-GB" dirty="0" smtClean="0"/>
              <a:t>Increasing the family’s repertoire of protective strategies</a:t>
            </a:r>
          </a:p>
          <a:p>
            <a:r>
              <a:rPr lang="en-GB" dirty="0" smtClean="0"/>
              <a:t>Reaching coherence/resilience</a:t>
            </a:r>
          </a:p>
          <a:p>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But what do I do with this family?</a:t>
            </a:r>
            <a:br>
              <a:rPr lang="en-GB" sz="3600" b="1" dirty="0" smtClean="0"/>
            </a:br>
            <a:r>
              <a:rPr lang="en-GB" sz="3600" b="1" dirty="0" smtClean="0"/>
              <a:t> (Crittenden, </a:t>
            </a:r>
            <a:r>
              <a:rPr lang="en-GB" sz="3600" b="1" dirty="0" err="1" smtClean="0"/>
              <a:t>Dallos</a:t>
            </a:r>
            <a:r>
              <a:rPr lang="en-GB" sz="3600" b="1" dirty="0" smtClean="0"/>
              <a:t> et al, 2014)</a:t>
            </a:r>
            <a:endParaRPr lang="en-GB" sz="3600" b="1" dirty="0"/>
          </a:p>
        </p:txBody>
      </p:sp>
      <p:sp>
        <p:nvSpPr>
          <p:cNvPr id="3" name="Content Placeholder 2"/>
          <p:cNvSpPr>
            <a:spLocks noGrp="1"/>
          </p:cNvSpPr>
          <p:nvPr>
            <p:ph idx="1"/>
          </p:nvPr>
        </p:nvSpPr>
        <p:spPr/>
        <p:txBody>
          <a:bodyPr/>
          <a:lstStyle/>
          <a:p>
            <a:r>
              <a:rPr lang="en-GB" dirty="0" smtClean="0"/>
              <a:t>Don’t get so preoccupied with the presenting problem/symptoms that you can’t see anything else</a:t>
            </a:r>
          </a:p>
          <a:p>
            <a:r>
              <a:rPr lang="en-GB" dirty="0" smtClean="0"/>
              <a:t>Organise your thinking about real and perceived danger</a:t>
            </a:r>
          </a:p>
          <a:p>
            <a:r>
              <a:rPr lang="en-GB" dirty="0" smtClean="0"/>
              <a:t>Work in the zones of proximal development of each family member</a:t>
            </a:r>
          </a:p>
          <a:p>
            <a:r>
              <a:rPr lang="en-GB" dirty="0" smtClean="0"/>
              <a:t>Remember that families are like boats – they float or sink together</a:t>
            </a:r>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GB" sz="4000" b="1" dirty="0" smtClean="0"/>
              <a:t>Our Two Speed Brain: </a:t>
            </a:r>
            <a:br>
              <a:rPr lang="en-GB" sz="4000" b="1" dirty="0" smtClean="0"/>
            </a:br>
            <a:r>
              <a:rPr lang="en-GB" sz="4000" b="1" dirty="0" smtClean="0"/>
              <a:t>The High Road and the Low Road</a:t>
            </a:r>
          </a:p>
        </p:txBody>
      </p:sp>
      <p:pic>
        <p:nvPicPr>
          <p:cNvPr id="47108" name="Picture 4"/>
          <p:cNvPicPr>
            <a:picLocks noGrp="1" noChangeAspect="1" noChangeArrowheads="1"/>
          </p:cNvPicPr>
          <p:nvPr>
            <p:ph idx="1"/>
          </p:nvPr>
        </p:nvPicPr>
        <p:blipFill>
          <a:blip r:embed="rId3" cstate="print"/>
          <a:stretch>
            <a:fillRect/>
          </a:stretch>
        </p:blipFill>
        <p:spPr>
          <a:xfrm>
            <a:off x="1835697" y="1844823"/>
            <a:ext cx="5696334" cy="3612719"/>
          </a:xfr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333375"/>
            <a:ext cx="8229600" cy="1143000"/>
          </a:xfrm>
        </p:spPr>
        <p:txBody>
          <a:bodyPr>
            <a:normAutofit fontScale="90000"/>
          </a:bodyPr>
          <a:lstStyle/>
          <a:p>
            <a:pPr algn="ctr"/>
            <a:r>
              <a:rPr lang="en-GB" sz="4000" smtClean="0"/>
              <a:t>Neurons That Fire Together </a:t>
            </a:r>
            <a:br>
              <a:rPr lang="en-GB" sz="4000" smtClean="0"/>
            </a:br>
            <a:r>
              <a:rPr lang="en-GB" sz="4000" smtClean="0"/>
              <a:t>Wire Together </a:t>
            </a:r>
            <a:r>
              <a:rPr lang="en-GB" sz="1200" b="0" smtClean="0"/>
              <a:t>(Hebb, 1949)</a:t>
            </a:r>
            <a:endParaRPr lang="en-GB" sz="4000" b="0" smtClean="0"/>
          </a:p>
        </p:txBody>
      </p:sp>
      <p:sp>
        <p:nvSpPr>
          <p:cNvPr id="49155" name="Rectangle 3"/>
          <p:cNvSpPr>
            <a:spLocks noGrp="1" noChangeArrowheads="1"/>
          </p:cNvSpPr>
          <p:nvPr>
            <p:ph type="body" idx="4294967295"/>
          </p:nvPr>
        </p:nvSpPr>
        <p:spPr/>
        <p:txBody>
          <a:bodyPr/>
          <a:lstStyle/>
          <a:p>
            <a:endParaRPr lang="en-US" smtClean="0"/>
          </a:p>
        </p:txBody>
      </p:sp>
      <p:pic>
        <p:nvPicPr>
          <p:cNvPr id="849924" name="Picture 4" descr="brain-color"/>
          <p:cNvPicPr>
            <a:picLocks noChangeAspect="1" noChangeArrowheads="1"/>
          </p:cNvPicPr>
          <p:nvPr/>
        </p:nvPicPr>
        <p:blipFill>
          <a:blip r:embed="rId3" cstate="print"/>
          <a:srcRect/>
          <a:stretch>
            <a:fillRect/>
          </a:stretch>
        </p:blipFill>
        <p:spPr bwMode="auto">
          <a:xfrm>
            <a:off x="395288" y="1773238"/>
            <a:ext cx="8424862" cy="4913312"/>
          </a:xfrm>
          <a:prstGeom prst="rect">
            <a:avLst/>
          </a:prstGeom>
          <a:noFill/>
          <a:ln w="9525">
            <a:noFill/>
            <a:miter lim="800000"/>
            <a:headEnd/>
            <a:tailEnd/>
          </a:ln>
        </p:spPr>
      </p:pic>
      <p:pic>
        <p:nvPicPr>
          <p:cNvPr id="849925" name="Picture 5" descr="neuron">
            <a:hlinkClick r:id="rId4"/>
          </p:cNvPr>
          <p:cNvPicPr>
            <a:picLocks noChangeAspect="1" noChangeArrowheads="1"/>
          </p:cNvPicPr>
          <p:nvPr/>
        </p:nvPicPr>
        <p:blipFill>
          <a:blip r:embed="rId5" cstate="print"/>
          <a:srcRect/>
          <a:stretch>
            <a:fillRect/>
          </a:stretch>
        </p:blipFill>
        <p:spPr bwMode="auto">
          <a:xfrm>
            <a:off x="6804025" y="1484313"/>
            <a:ext cx="2159000" cy="16271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49924"/>
                                        </p:tgtEl>
                                        <p:attrNameLst>
                                          <p:attrName>style.visibility</p:attrName>
                                        </p:attrNameLst>
                                      </p:cBhvr>
                                      <p:to>
                                        <p:strVal val="visible"/>
                                      </p:to>
                                    </p:set>
                                    <p:anim calcmode="lin" valueType="num">
                                      <p:cBhvr>
                                        <p:cTn id="7" dur="500" fill="hold"/>
                                        <p:tgtEl>
                                          <p:spTgt spid="849924"/>
                                        </p:tgtEl>
                                        <p:attrNameLst>
                                          <p:attrName>ppt_w</p:attrName>
                                        </p:attrNameLst>
                                      </p:cBhvr>
                                      <p:tavLst>
                                        <p:tav tm="0">
                                          <p:val>
                                            <p:fltVal val="0"/>
                                          </p:val>
                                        </p:tav>
                                        <p:tav tm="100000">
                                          <p:val>
                                            <p:strVal val="#ppt_w"/>
                                          </p:val>
                                        </p:tav>
                                      </p:tavLst>
                                    </p:anim>
                                    <p:anim calcmode="lin" valueType="num">
                                      <p:cBhvr>
                                        <p:cTn id="8" dur="500" fill="hold"/>
                                        <p:tgtEl>
                                          <p:spTgt spid="849924"/>
                                        </p:tgtEl>
                                        <p:attrNameLst>
                                          <p:attrName>ppt_h</p:attrName>
                                        </p:attrNameLst>
                                      </p:cBhvr>
                                      <p:tavLst>
                                        <p:tav tm="0">
                                          <p:val>
                                            <p:fltVal val="0"/>
                                          </p:val>
                                        </p:tav>
                                        <p:tav tm="100000">
                                          <p:val>
                                            <p:strVal val="#ppt_h"/>
                                          </p:val>
                                        </p:tav>
                                      </p:tavLst>
                                    </p:anim>
                                    <p:animEffect transition="in" filter="fade">
                                      <p:cBhvr>
                                        <p:cTn id="9" dur="500"/>
                                        <p:tgtEl>
                                          <p:spTgt spid="8499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49925"/>
                                        </p:tgtEl>
                                        <p:attrNameLst>
                                          <p:attrName>style.visibility</p:attrName>
                                        </p:attrNameLst>
                                      </p:cBhvr>
                                      <p:to>
                                        <p:strVal val="visible"/>
                                      </p:to>
                                    </p:set>
                                    <p:anim calcmode="lin" valueType="num">
                                      <p:cBhvr>
                                        <p:cTn id="14" dur="500" fill="hold"/>
                                        <p:tgtEl>
                                          <p:spTgt spid="849925"/>
                                        </p:tgtEl>
                                        <p:attrNameLst>
                                          <p:attrName>ppt_w</p:attrName>
                                        </p:attrNameLst>
                                      </p:cBhvr>
                                      <p:tavLst>
                                        <p:tav tm="0">
                                          <p:val>
                                            <p:fltVal val="0"/>
                                          </p:val>
                                        </p:tav>
                                        <p:tav tm="100000">
                                          <p:val>
                                            <p:strVal val="#ppt_w"/>
                                          </p:val>
                                        </p:tav>
                                      </p:tavLst>
                                    </p:anim>
                                    <p:anim calcmode="lin" valueType="num">
                                      <p:cBhvr>
                                        <p:cTn id="15" dur="500" fill="hold"/>
                                        <p:tgtEl>
                                          <p:spTgt spid="849925"/>
                                        </p:tgtEl>
                                        <p:attrNameLst>
                                          <p:attrName>ppt_h</p:attrName>
                                        </p:attrNameLst>
                                      </p:cBhvr>
                                      <p:tavLst>
                                        <p:tav tm="0">
                                          <p:val>
                                            <p:fltVal val="0"/>
                                          </p:val>
                                        </p:tav>
                                        <p:tav tm="100000">
                                          <p:val>
                                            <p:strVal val="#ppt_h"/>
                                          </p:val>
                                        </p:tav>
                                      </p:tavLst>
                                    </p:anim>
                                    <p:animEffect transition="in" filter="fade">
                                      <p:cBhvr>
                                        <p:cTn id="16" dur="500"/>
                                        <p:tgtEl>
                                          <p:spTgt spid="84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solidFill>
              </a:rPr>
              <a:t>What does that mean?</a:t>
            </a:r>
            <a:endParaRPr lang="en-GB" b="1" dirty="0">
              <a:solidFill>
                <a:schemeClr val="accent3"/>
              </a:solidFill>
            </a:endParaRPr>
          </a:p>
        </p:txBody>
      </p:sp>
      <p:sp>
        <p:nvSpPr>
          <p:cNvPr id="3" name="Content Placeholder 2"/>
          <p:cNvSpPr>
            <a:spLocks noGrp="1"/>
          </p:cNvSpPr>
          <p:nvPr>
            <p:ph idx="1"/>
          </p:nvPr>
        </p:nvSpPr>
        <p:spPr/>
        <p:txBody>
          <a:bodyPr/>
          <a:lstStyle/>
          <a:p>
            <a:pPr marL="519113" indent="-361950" eaLnBrk="1" hangingPunct="1"/>
            <a:r>
              <a:rPr lang="en-US" dirty="0" smtClean="0"/>
              <a:t>Attachment theory looks at how an individual </a:t>
            </a:r>
            <a:r>
              <a:rPr lang="en-US" dirty="0" err="1" smtClean="0"/>
              <a:t>organises</a:t>
            </a:r>
            <a:r>
              <a:rPr lang="en-US" dirty="0" smtClean="0"/>
              <a:t> their </a:t>
            </a:r>
            <a:r>
              <a:rPr lang="en-US" dirty="0" err="1" smtClean="0"/>
              <a:t>behaviour</a:t>
            </a:r>
            <a:r>
              <a:rPr lang="en-US" dirty="0" smtClean="0"/>
              <a:t> and thinking in relationships in order to survive and to stay safe.  </a:t>
            </a:r>
          </a:p>
          <a:p>
            <a:pPr marL="519113" indent="-361950" eaLnBrk="1" hangingPunct="1"/>
            <a:r>
              <a:rPr lang="en-US" dirty="0" smtClean="0"/>
              <a:t>It is not just another word to describe significant </a:t>
            </a:r>
            <a:r>
              <a:rPr lang="en-GB" dirty="0" smtClean="0"/>
              <a:t>relationships</a:t>
            </a:r>
            <a:r>
              <a:rPr lang="en-US" dirty="0" smtClean="0"/>
              <a:t>.  It is an individual</a:t>
            </a:r>
            <a:r>
              <a:rPr lang="en-US" altLang="en-US" dirty="0" smtClean="0"/>
              <a:t>’</a:t>
            </a:r>
            <a:r>
              <a:rPr lang="en-US" dirty="0" smtClean="0"/>
              <a:t>s contribution  to their key relationships; their way of influencing others to achieve safety, and protection from danger.</a:t>
            </a:r>
            <a:endParaRPr lang="en-GB" dirty="0" smtClean="0"/>
          </a:p>
          <a:p>
            <a:endParaRPr lang="en-GB"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r>
              <a:rPr lang="en-GB" sz="3600" b="1" dirty="0"/>
              <a:t>The Brain – parts to remember</a:t>
            </a:r>
          </a:p>
        </p:txBody>
      </p:sp>
      <p:sp>
        <p:nvSpPr>
          <p:cNvPr id="430083" name="Rectangle 3"/>
          <p:cNvSpPr>
            <a:spLocks noGrp="1" noChangeArrowheads="1"/>
          </p:cNvSpPr>
          <p:nvPr>
            <p:ph idx="1"/>
          </p:nvPr>
        </p:nvSpPr>
        <p:spPr/>
        <p:txBody>
          <a:bodyPr>
            <a:normAutofit fontScale="92500" lnSpcReduction="10000"/>
          </a:bodyPr>
          <a:lstStyle/>
          <a:p>
            <a:pPr eaLnBrk="1" hangingPunct="1">
              <a:lnSpc>
                <a:spcPct val="80000"/>
              </a:lnSpc>
              <a:buFont typeface="Wingdings" pitchFamily="2" charset="2"/>
              <a:buChar char="n"/>
              <a:defRPr/>
            </a:pPr>
            <a:r>
              <a:rPr lang="en-GB" altLang="en-US" sz="2400" b="1" dirty="0" err="1" smtClean="0">
                <a:solidFill>
                  <a:srgbClr val="0070C0"/>
                </a:solidFill>
                <a:ea typeface="+mn-ea"/>
              </a:rPr>
              <a:t>Amygdala</a:t>
            </a:r>
            <a:r>
              <a:rPr lang="en-GB" altLang="en-US" sz="2400" b="1" dirty="0" smtClean="0">
                <a:solidFill>
                  <a:srgbClr val="0070C0"/>
                </a:solidFill>
                <a:ea typeface="+mn-ea"/>
              </a:rPr>
              <a:t> (limbic system)</a:t>
            </a:r>
            <a:endParaRPr lang="en-GB" altLang="en-US" sz="2400" dirty="0" smtClean="0">
              <a:solidFill>
                <a:srgbClr val="0070C0"/>
              </a:solidFill>
              <a:ea typeface="+mn-ea"/>
            </a:endParaRPr>
          </a:p>
          <a:p>
            <a:pPr eaLnBrk="1" hangingPunct="1">
              <a:lnSpc>
                <a:spcPct val="80000"/>
              </a:lnSpc>
              <a:buFont typeface="Wingdings" pitchFamily="2" charset="2"/>
              <a:buNone/>
              <a:defRPr/>
            </a:pPr>
            <a:r>
              <a:rPr lang="en-GB" altLang="en-US" sz="2400" dirty="0" smtClean="0">
                <a:ea typeface="+mn-ea"/>
              </a:rPr>
              <a:t>	Fear and self-defence system</a:t>
            </a:r>
            <a:endParaRPr lang="en-GB" altLang="en-US" sz="2400" b="1" dirty="0" smtClean="0">
              <a:ea typeface="+mn-ea"/>
            </a:endParaRPr>
          </a:p>
          <a:p>
            <a:pPr eaLnBrk="1" hangingPunct="1">
              <a:lnSpc>
                <a:spcPct val="80000"/>
              </a:lnSpc>
              <a:buFont typeface="Wingdings" pitchFamily="2" charset="2"/>
              <a:buChar char="n"/>
              <a:defRPr/>
            </a:pPr>
            <a:r>
              <a:rPr lang="en-GB" altLang="en-US" sz="2400" b="1" dirty="0" smtClean="0">
                <a:solidFill>
                  <a:srgbClr val="0070C0"/>
                </a:solidFill>
                <a:ea typeface="+mn-ea"/>
              </a:rPr>
              <a:t>Hippocampus (limbic system)</a:t>
            </a:r>
            <a:endParaRPr lang="en-GB" altLang="en-US" sz="2400" dirty="0" smtClean="0">
              <a:solidFill>
                <a:srgbClr val="0070C0"/>
              </a:solidFill>
              <a:ea typeface="+mn-ea"/>
            </a:endParaRPr>
          </a:p>
          <a:p>
            <a:pPr eaLnBrk="1" hangingPunct="1">
              <a:lnSpc>
                <a:spcPct val="80000"/>
              </a:lnSpc>
              <a:buFont typeface="Wingdings" pitchFamily="2" charset="2"/>
              <a:buNone/>
              <a:defRPr/>
            </a:pPr>
            <a:r>
              <a:rPr lang="en-GB" altLang="en-US" sz="2400" dirty="0" smtClean="0">
                <a:ea typeface="+mn-ea"/>
              </a:rPr>
              <a:t>	Involved in conscious, verbal memory, constantly up-dated through links to orbitofrontal cortex. Enables evaluation of situations and anticipation of outcomes.</a:t>
            </a:r>
            <a:endParaRPr lang="en-GB" altLang="en-US" sz="2400" b="1" dirty="0" smtClean="0">
              <a:ea typeface="+mn-ea"/>
            </a:endParaRPr>
          </a:p>
          <a:p>
            <a:pPr eaLnBrk="1" hangingPunct="1">
              <a:lnSpc>
                <a:spcPct val="80000"/>
              </a:lnSpc>
              <a:buFont typeface="Wingdings" pitchFamily="2" charset="2"/>
              <a:buChar char="n"/>
              <a:defRPr/>
            </a:pPr>
            <a:r>
              <a:rPr lang="en-GB" altLang="en-US" sz="2400" b="1" dirty="0" smtClean="0">
                <a:solidFill>
                  <a:srgbClr val="0070C0"/>
                </a:solidFill>
                <a:ea typeface="+mn-ea"/>
              </a:rPr>
              <a:t>Hypothalamus (limbic system)</a:t>
            </a:r>
            <a:endParaRPr lang="en-GB" altLang="en-US" sz="2400" dirty="0" smtClean="0">
              <a:solidFill>
                <a:srgbClr val="0070C0"/>
              </a:solidFill>
              <a:ea typeface="+mn-ea"/>
            </a:endParaRPr>
          </a:p>
          <a:p>
            <a:pPr eaLnBrk="1" hangingPunct="1">
              <a:lnSpc>
                <a:spcPct val="80000"/>
              </a:lnSpc>
              <a:buFont typeface="Wingdings" pitchFamily="2" charset="2"/>
              <a:buNone/>
              <a:defRPr/>
            </a:pPr>
            <a:r>
              <a:rPr lang="en-GB" altLang="en-US" sz="2400" dirty="0" smtClean="0">
                <a:ea typeface="+mn-ea"/>
              </a:rPr>
              <a:t>	Regulation of hormones/neurotransmitters, activated by the amygdale, informed by the hippocampus</a:t>
            </a:r>
            <a:endParaRPr lang="en-GB" altLang="en-US" sz="2400" b="1" dirty="0" smtClean="0">
              <a:ea typeface="+mn-ea"/>
            </a:endParaRPr>
          </a:p>
          <a:p>
            <a:pPr eaLnBrk="1" hangingPunct="1">
              <a:lnSpc>
                <a:spcPct val="80000"/>
              </a:lnSpc>
              <a:buFont typeface="Wingdings" pitchFamily="2" charset="2"/>
              <a:buChar char="n"/>
              <a:defRPr/>
            </a:pPr>
            <a:r>
              <a:rPr lang="en-GB" altLang="en-US" sz="2400" b="1" dirty="0" smtClean="0">
                <a:solidFill>
                  <a:srgbClr val="0070C0"/>
                </a:solidFill>
                <a:ea typeface="+mn-ea"/>
              </a:rPr>
              <a:t>Prefrontal cortex</a:t>
            </a:r>
            <a:endParaRPr lang="en-GB" altLang="en-US" sz="2400" dirty="0" smtClean="0">
              <a:solidFill>
                <a:srgbClr val="0070C0"/>
              </a:solidFill>
              <a:ea typeface="+mn-ea"/>
            </a:endParaRPr>
          </a:p>
          <a:p>
            <a:pPr eaLnBrk="1" hangingPunct="1">
              <a:lnSpc>
                <a:spcPct val="80000"/>
              </a:lnSpc>
              <a:buFont typeface="Wingdings" pitchFamily="2" charset="2"/>
              <a:buNone/>
              <a:defRPr/>
            </a:pPr>
            <a:r>
              <a:rPr lang="en-GB" altLang="en-US" sz="2400" dirty="0" smtClean="0">
                <a:ea typeface="+mn-ea"/>
              </a:rPr>
              <a:t>	Links sensory areas of the cortex with the emotional and survival-oriented </a:t>
            </a:r>
            <a:r>
              <a:rPr lang="en-GB" altLang="en-US" sz="2400" dirty="0" err="1" smtClean="0">
                <a:ea typeface="+mn-ea"/>
              </a:rPr>
              <a:t>subcortex</a:t>
            </a:r>
            <a:r>
              <a:rPr lang="en-GB" altLang="en-US" sz="2400" dirty="0" smtClean="0">
                <a:ea typeface="+mn-ea"/>
              </a:rPr>
              <a:t> parts of the brain.</a:t>
            </a:r>
            <a:endParaRPr lang="en-GB" altLang="en-US" sz="2400" b="1" dirty="0" smtClean="0">
              <a:ea typeface="+mn-ea"/>
            </a:endParaRPr>
          </a:p>
          <a:p>
            <a:pPr eaLnBrk="1" hangingPunct="1">
              <a:lnSpc>
                <a:spcPct val="80000"/>
              </a:lnSpc>
              <a:buFont typeface="Wingdings" pitchFamily="2" charset="2"/>
              <a:buChar char="n"/>
              <a:defRPr/>
            </a:pPr>
            <a:r>
              <a:rPr lang="en-GB" altLang="en-US" sz="2400" b="1" dirty="0" err="1" smtClean="0">
                <a:solidFill>
                  <a:srgbClr val="0070C0"/>
                </a:solidFill>
                <a:ea typeface="+mn-ea"/>
              </a:rPr>
              <a:t>Orbitofrontal</a:t>
            </a:r>
            <a:r>
              <a:rPr lang="en-GB" altLang="en-US" sz="2400" b="1" dirty="0" smtClean="0">
                <a:solidFill>
                  <a:srgbClr val="0070C0"/>
                </a:solidFill>
                <a:ea typeface="+mn-ea"/>
              </a:rPr>
              <a:t> cortex</a:t>
            </a:r>
            <a:endParaRPr lang="en-GB" altLang="en-US" sz="2400" dirty="0" smtClean="0">
              <a:solidFill>
                <a:srgbClr val="0070C0"/>
              </a:solidFill>
              <a:ea typeface="+mn-ea"/>
            </a:endParaRPr>
          </a:p>
          <a:p>
            <a:pPr eaLnBrk="1" hangingPunct="1">
              <a:lnSpc>
                <a:spcPct val="80000"/>
              </a:lnSpc>
              <a:buFont typeface="Wingdings" pitchFamily="2" charset="2"/>
              <a:buNone/>
              <a:defRPr/>
            </a:pPr>
            <a:r>
              <a:rPr lang="en-GB" altLang="en-US" sz="2400" dirty="0" smtClean="0">
                <a:ea typeface="+mn-ea"/>
              </a:rPr>
              <a:t>	First part of the prefrontal cortex to develop.  Control centre activating and inhibiting other parts of the brain, including managing emotional behaviours.</a:t>
            </a:r>
            <a:endParaRPr lang="en-GB" altLang="en-US" sz="2400" b="1" dirty="0" smtClean="0">
              <a:ea typeface="+mn-ea"/>
            </a:endParaRPr>
          </a:p>
        </p:txBody>
      </p:sp>
    </p:spTree>
    <p:extLst>
      <p:ext uri="{BB962C8B-B14F-4D97-AF65-F5344CB8AC3E}">
        <p14:creationId xmlns:p14="http://schemas.microsoft.com/office/powerpoint/2010/main" xmlns="" val="405549678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Children with insecure attachment patterns</a:t>
            </a:r>
            <a:endParaRPr lang="en-GB" sz="3600" b="1" dirty="0"/>
          </a:p>
        </p:txBody>
      </p:sp>
      <p:sp>
        <p:nvSpPr>
          <p:cNvPr id="3" name="Content Placeholder 2"/>
          <p:cNvSpPr>
            <a:spLocks noGrp="1"/>
          </p:cNvSpPr>
          <p:nvPr>
            <p:ph idx="1"/>
          </p:nvPr>
        </p:nvSpPr>
        <p:spPr/>
        <p:txBody>
          <a:bodyPr>
            <a:normAutofit fontScale="92500" lnSpcReduction="10000"/>
          </a:bodyPr>
          <a:lstStyle/>
          <a:p>
            <a:r>
              <a:rPr lang="en-GB" sz="2400" dirty="0" smtClean="0"/>
              <a:t>Neural systems in the brain (mirror systems) are frequently employed to defend rather than cooperate </a:t>
            </a:r>
          </a:p>
          <a:p>
            <a:endParaRPr lang="en-GB" sz="2400" dirty="0" smtClean="0"/>
          </a:p>
          <a:p>
            <a:r>
              <a:rPr lang="en-GB" sz="2400" dirty="0" smtClean="0"/>
              <a:t>Regulatory systems become biased/primed towards arousal and fear rather than relaxed and ready for learning/exploration</a:t>
            </a:r>
          </a:p>
          <a:p>
            <a:endParaRPr lang="en-GB" sz="2400" dirty="0" smtClean="0"/>
          </a:p>
          <a:p>
            <a:r>
              <a:rPr lang="en-GB" sz="2400" dirty="0" smtClean="0"/>
              <a:t>Neural brain patterns (attachment strategies) are used as battle plans for apparent survival rather than for ways of connecting with others</a:t>
            </a:r>
          </a:p>
          <a:p>
            <a:endParaRPr lang="en-GB" sz="2400" dirty="0" smtClean="0"/>
          </a:p>
          <a:p>
            <a:r>
              <a:rPr lang="en-GB" sz="2400" dirty="0" smtClean="0"/>
              <a:t>Reward systems seek alternatives (</a:t>
            </a:r>
            <a:r>
              <a:rPr lang="en-GB" sz="2400" dirty="0" err="1" smtClean="0"/>
              <a:t>e.g</a:t>
            </a:r>
            <a:r>
              <a:rPr lang="en-GB" sz="2400" dirty="0" smtClean="0"/>
              <a:t> </a:t>
            </a:r>
            <a:r>
              <a:rPr lang="en-GB" sz="2400" dirty="0" smtClean="0"/>
              <a:t>risk </a:t>
            </a:r>
            <a:r>
              <a:rPr lang="en-GB" sz="2400" dirty="0" smtClean="0"/>
              <a:t>taking) rather than contact with attachment figures </a:t>
            </a:r>
          </a:p>
          <a:p>
            <a:pPr>
              <a:buNone/>
            </a:pPr>
            <a:r>
              <a:rPr lang="en-GB" sz="2400" b="1" dirty="0" smtClean="0"/>
              <a:t>	(</a:t>
            </a:r>
            <a:r>
              <a:rPr lang="en-GB" sz="2400" b="1" dirty="0" err="1" smtClean="0"/>
              <a:t>Cozolino</a:t>
            </a:r>
            <a:r>
              <a:rPr lang="en-GB" sz="2400" b="1" dirty="0" smtClean="0"/>
              <a:t> 2006) </a:t>
            </a:r>
          </a:p>
          <a:p>
            <a:endParaRPr lang="en-GB"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Main Messages</a:t>
            </a:r>
            <a:endParaRPr lang="en-GB" dirty="0"/>
          </a:p>
        </p:txBody>
      </p:sp>
      <p:sp>
        <p:nvSpPr>
          <p:cNvPr id="62467" name="Rectangle 3"/>
          <p:cNvSpPr>
            <a:spLocks noGrp="1" noChangeArrowheads="1"/>
          </p:cNvSpPr>
          <p:nvPr>
            <p:ph idx="1"/>
          </p:nvPr>
        </p:nvSpPr>
        <p:spPr/>
        <p:txBody>
          <a:bodyPr/>
          <a:lstStyle/>
          <a:p>
            <a:pPr eaLnBrk="1" hangingPunct="1">
              <a:buNone/>
            </a:pPr>
            <a:r>
              <a:rPr lang="en-GB" altLang="en-US" dirty="0" smtClean="0"/>
              <a:t>	</a:t>
            </a:r>
            <a:r>
              <a:rPr lang="en-GB" altLang="en-US" b="1" dirty="0" smtClean="0">
                <a:solidFill>
                  <a:srgbClr val="800080"/>
                </a:solidFill>
              </a:rPr>
              <a:t>Attachment theory is a key to understanding the underlying function of behaviour</a:t>
            </a:r>
            <a:r>
              <a:rPr lang="en-GB" altLang="en-US" b="1" dirty="0" smtClean="0"/>
              <a:t> </a:t>
            </a:r>
            <a:r>
              <a:rPr lang="en-GB" altLang="en-US" dirty="0" smtClean="0"/>
              <a:t>and the early developmental factors that influence later onset of maltreating behaviour. (To understand is not to condone or excuse the behaviour, but to try to engage with and promote change in the individual in a way that makes sense to him or her.)</a:t>
            </a:r>
          </a:p>
          <a:p>
            <a:pPr eaLnBrk="1" hangingPunct="1"/>
            <a:endParaRPr lang="en-GB" altLang="en-US" dirty="0" smtClean="0"/>
          </a:p>
        </p:txBody>
      </p:sp>
    </p:spTree>
    <p:extLst>
      <p:ext uri="{BB962C8B-B14F-4D97-AF65-F5344CB8AC3E}">
        <p14:creationId xmlns="" xmlns:p14="http://schemas.microsoft.com/office/powerpoint/2010/main" val="2028127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eaLnBrk="1" hangingPunct="1"/>
            <a:r>
              <a:rPr lang="en-GB" altLang="en-US" sz="5400" b="1" dirty="0" smtClean="0">
                <a:latin typeface="+mn-lt"/>
              </a:rPr>
              <a:t>Main Messages</a:t>
            </a:r>
          </a:p>
        </p:txBody>
      </p:sp>
      <p:sp>
        <p:nvSpPr>
          <p:cNvPr id="66563" name="Rectangle 3"/>
          <p:cNvSpPr>
            <a:spLocks noGrp="1" noChangeArrowheads="1"/>
          </p:cNvSpPr>
          <p:nvPr>
            <p:ph idx="1"/>
          </p:nvPr>
        </p:nvSpPr>
        <p:spPr>
          <a:xfrm>
            <a:off x="467544" y="1268760"/>
            <a:ext cx="8229600" cy="4525963"/>
          </a:xfrm>
        </p:spPr>
        <p:txBody>
          <a:bodyPr/>
          <a:lstStyle/>
          <a:p>
            <a:pPr eaLnBrk="1" hangingPunct="1">
              <a:buFontTx/>
              <a:buNone/>
            </a:pPr>
            <a:r>
              <a:rPr lang="en-GB" altLang="en-US" sz="1200" dirty="0" smtClean="0"/>
              <a:t>	</a:t>
            </a:r>
            <a:r>
              <a:rPr lang="en-GB" altLang="en-US" b="1" dirty="0" smtClean="0">
                <a:solidFill>
                  <a:srgbClr val="6A205F"/>
                </a:solidFill>
              </a:rPr>
              <a:t>The skills, personal qualities and self-awareness of practitioners</a:t>
            </a:r>
            <a:r>
              <a:rPr lang="en-GB" altLang="en-US" dirty="0" smtClean="0"/>
              <a:t> are fundamental to successful attachment-based working: “The capacity to be in touch with the client’s feelings is related to the worker’s ability to acknowledge his/her own. Before a worker can understand the power of emotion in the life of the client, it is necessary to discover its importance in the worker’s own experience.”</a:t>
            </a:r>
            <a:r>
              <a:rPr lang="en-GB" altLang="en-US" i="1" dirty="0" smtClean="0"/>
              <a:t> </a:t>
            </a:r>
          </a:p>
          <a:p>
            <a:pPr eaLnBrk="1" hangingPunct="1">
              <a:buFontTx/>
              <a:buNone/>
            </a:pPr>
            <a:r>
              <a:rPr lang="en-GB" altLang="en-US" i="1" dirty="0" smtClean="0"/>
              <a:t>	(</a:t>
            </a:r>
            <a:r>
              <a:rPr lang="en-GB" altLang="en-US" dirty="0" smtClean="0"/>
              <a:t>Shulman 1999, 156)</a:t>
            </a:r>
          </a:p>
          <a:p>
            <a:pPr eaLnBrk="1" hangingPunct="1">
              <a:buFontTx/>
              <a:buNone/>
            </a:pPr>
            <a:endParaRPr lang="en-GB" altLang="en-US" dirty="0" smtClean="0"/>
          </a:p>
          <a:p>
            <a:pPr eaLnBrk="1" hangingPunct="1">
              <a:buFontTx/>
              <a:buNone/>
            </a:pPr>
            <a:endParaRPr lang="en-GB" altLang="en-US" sz="2800" dirty="0" smtClean="0"/>
          </a:p>
          <a:p>
            <a:pPr eaLnBrk="1" hangingPunct="1">
              <a:buFontTx/>
              <a:buNone/>
            </a:pPr>
            <a:endParaRPr lang="en-GB" altLang="en-US" sz="2800" dirty="0" smtClean="0"/>
          </a:p>
        </p:txBody>
      </p:sp>
    </p:spTree>
    <p:extLst>
      <p:ext uri="{BB962C8B-B14F-4D97-AF65-F5344CB8AC3E}">
        <p14:creationId xmlns="" xmlns:p14="http://schemas.microsoft.com/office/powerpoint/2010/main" val="193594854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3200" b="1" dirty="0" smtClean="0"/>
              <a:t/>
            </a:r>
            <a:br>
              <a:rPr lang="en-GB" sz="3200" b="1" dirty="0" smtClean="0"/>
            </a:br>
            <a:r>
              <a:rPr lang="en-GB" sz="3200" b="1" dirty="0" smtClean="0"/>
              <a:t>Rule one of self care: </a:t>
            </a:r>
            <a:br>
              <a:rPr lang="en-GB" sz="3200" b="1" dirty="0" smtClean="0"/>
            </a:br>
            <a:r>
              <a:rPr lang="en-GB" sz="3200" b="1" dirty="0" smtClean="0"/>
              <a:t>Secure your own oxygen supply</a:t>
            </a:r>
            <a:r>
              <a:rPr lang="en-GB" sz="3200" dirty="0" smtClean="0"/>
              <a:t/>
            </a:r>
            <a:br>
              <a:rPr lang="en-GB" sz="3200" dirty="0" smtClean="0"/>
            </a:br>
            <a:endParaRPr lang="en-GB" dirty="0"/>
          </a:p>
        </p:txBody>
      </p:sp>
      <p:pic>
        <p:nvPicPr>
          <p:cNvPr id="5" name="Content Placeholder 4" descr="airplane011">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2483768" y="1916832"/>
            <a:ext cx="3816424" cy="3744416"/>
          </a:xfrm>
          <a:prstGeom prst="rect">
            <a:avLst/>
          </a:prstGeom>
          <a:noFill/>
          <a:ln>
            <a:noFill/>
          </a:ln>
        </p:spPr>
      </p:pic>
      <p:sp>
        <p:nvSpPr>
          <p:cNvPr id="4" name="Slide Number Placeholder 3"/>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xmlns="" val="1813119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41nJ1z-WI6L.jpg"/>
          <p:cNvPicPr>
            <a:picLocks noChangeAspect="1" noChangeArrowheads="1"/>
          </p:cNvPicPr>
          <p:nvPr/>
        </p:nvPicPr>
        <p:blipFill>
          <a:blip r:embed="rId2" cstate="print"/>
          <a:srcRect/>
          <a:stretch>
            <a:fillRect/>
          </a:stretch>
        </p:blipFill>
        <p:spPr bwMode="auto">
          <a:xfrm>
            <a:off x="1187624" y="1052736"/>
            <a:ext cx="6264696" cy="4583924"/>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Reflective Exercise</a:t>
            </a:r>
            <a:endParaRPr lang="en-GB" b="1" dirty="0"/>
          </a:p>
        </p:txBody>
      </p:sp>
      <p:sp>
        <p:nvSpPr>
          <p:cNvPr id="4" name="Content Placeholder 3"/>
          <p:cNvSpPr>
            <a:spLocks noGrp="1"/>
          </p:cNvSpPr>
          <p:nvPr>
            <p:ph idx="1"/>
          </p:nvPr>
        </p:nvSpPr>
        <p:spPr/>
        <p:txBody>
          <a:bodyPr/>
          <a:lstStyle/>
          <a:p>
            <a:r>
              <a:rPr lang="en-GB" sz="2400" b="1" dirty="0" smtClean="0">
                <a:latin typeface="+mj-lt"/>
              </a:rPr>
              <a:t>Think about a child or a parent/carer you’ve worked with.</a:t>
            </a:r>
          </a:p>
          <a:p>
            <a:r>
              <a:rPr lang="en-GB" sz="2400" b="1" dirty="0" smtClean="0">
                <a:latin typeface="+mj-lt"/>
              </a:rPr>
              <a:t>What is the problematic behaviour? What is the pattern? What is the function? (safety, comfort, predictability, proximity)</a:t>
            </a:r>
          </a:p>
          <a:p>
            <a:r>
              <a:rPr lang="en-GB" sz="2400" b="1" dirty="0" smtClean="0">
                <a:latin typeface="+mj-lt"/>
              </a:rPr>
              <a:t>What kind of attachment strategies do you think they are using  (A, B or C?)</a:t>
            </a:r>
          </a:p>
          <a:p>
            <a:r>
              <a:rPr lang="en-GB" sz="2400" b="1" dirty="0" smtClean="0">
                <a:latin typeface="+mj-lt"/>
              </a:rPr>
              <a:t> How does the person make you feel?</a:t>
            </a:r>
          </a:p>
          <a:p>
            <a:r>
              <a:rPr lang="en-GB" sz="2400" b="1" dirty="0" smtClean="0">
                <a:latin typeface="+mj-lt"/>
              </a:rPr>
              <a:t> What ideas do you have about how to use predictability and </a:t>
            </a:r>
            <a:r>
              <a:rPr lang="en-GB" sz="2400" b="1" dirty="0" err="1" smtClean="0">
                <a:latin typeface="+mj-lt"/>
              </a:rPr>
              <a:t>atunement</a:t>
            </a:r>
            <a:r>
              <a:rPr lang="en-GB" sz="2400" b="1" dirty="0" smtClean="0">
                <a:latin typeface="+mj-lt"/>
              </a:rPr>
              <a:t> to help the person to feel safe?</a:t>
            </a:r>
          </a:p>
          <a:p>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chemeClr val="accent3"/>
                </a:solidFill>
              </a:rPr>
              <a:t>What do we mean by </a:t>
            </a:r>
            <a:br>
              <a:rPr lang="en-GB" sz="4000" b="1" dirty="0" smtClean="0">
                <a:solidFill>
                  <a:schemeClr val="accent3"/>
                </a:solidFill>
              </a:rPr>
            </a:br>
            <a:r>
              <a:rPr lang="en-GB" sz="4000" b="1" dirty="0" smtClean="0">
                <a:solidFill>
                  <a:schemeClr val="accent3"/>
                </a:solidFill>
              </a:rPr>
              <a:t>“a strategy”?</a:t>
            </a:r>
            <a:endParaRPr lang="en-GB" sz="4000" b="1" dirty="0">
              <a:solidFill>
                <a:schemeClr val="accent3"/>
              </a:solidFill>
            </a:endParaRPr>
          </a:p>
        </p:txBody>
      </p:sp>
      <p:sp>
        <p:nvSpPr>
          <p:cNvPr id="3" name="Content Placeholder 2"/>
          <p:cNvSpPr>
            <a:spLocks noGrp="1"/>
          </p:cNvSpPr>
          <p:nvPr>
            <p:ph idx="1"/>
          </p:nvPr>
        </p:nvSpPr>
        <p:spPr/>
        <p:txBody>
          <a:bodyPr/>
          <a:lstStyle/>
          <a:p>
            <a:pPr marL="0" indent="0" eaLnBrk="1" fontAlgn="auto" hangingPunct="1">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sym typeface="Gill Sans Light" charset="0"/>
              </a:rPr>
              <a:t> Not necessarily conscious or planned</a:t>
            </a:r>
          </a:p>
          <a:p>
            <a:pPr marL="0" indent="0" eaLnBrk="1" fontAlgn="auto" hangingPunct="1">
              <a:spcAft>
                <a:spcPts val="0"/>
              </a:spcAft>
              <a:buClr>
                <a:schemeClr val="tx1">
                  <a:lumMod val="75000"/>
                  <a:lumOff val="25000"/>
                </a:schemeClr>
              </a:buClr>
              <a:buFont typeface="Arial" pitchFamily="34" charset="0"/>
              <a:buChar char="•"/>
              <a:defRPr/>
            </a:pPr>
            <a:endParaRPr lang="en-US" dirty="0" smtClean="0">
              <a:solidFill>
                <a:schemeClr val="tx1">
                  <a:lumMod val="75000"/>
                  <a:lumOff val="25000"/>
                </a:schemeClr>
              </a:solidFill>
              <a:sym typeface="Gill Sans Light" charset="0"/>
            </a:endParaRPr>
          </a:p>
          <a:p>
            <a:pPr marL="0" indent="0" eaLnBrk="1" fontAlgn="auto" hangingPunct="1">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sym typeface="Gill Sans Light" charset="0"/>
              </a:rPr>
              <a:t> Doing what </a:t>
            </a:r>
            <a:r>
              <a:rPr lang="en-US" dirty="0" err="1" smtClean="0">
                <a:solidFill>
                  <a:schemeClr val="tx1">
                    <a:lumMod val="75000"/>
                    <a:lumOff val="25000"/>
                  </a:schemeClr>
                </a:solidFill>
                <a:sym typeface="Gill Sans Light" charset="0"/>
              </a:rPr>
              <a:t>what</a:t>
            </a:r>
            <a:r>
              <a:rPr lang="en-US" dirty="0" smtClean="0">
                <a:solidFill>
                  <a:schemeClr val="tx1">
                    <a:lumMod val="75000"/>
                    <a:lumOff val="25000"/>
                  </a:schemeClr>
                </a:solidFill>
                <a:sym typeface="Gill Sans Light" charset="0"/>
              </a:rPr>
              <a:t> we </a:t>
            </a:r>
            <a:r>
              <a:rPr lang="en-US" b="1" dirty="0" smtClean="0">
                <a:solidFill>
                  <a:schemeClr val="tx1">
                    <a:lumMod val="75000"/>
                    <a:lumOff val="25000"/>
                  </a:schemeClr>
                </a:solidFill>
                <a:sym typeface="Gill Sans Light" charset="0"/>
              </a:rPr>
              <a:t>believe</a:t>
            </a:r>
            <a:r>
              <a:rPr lang="en-US" dirty="0" smtClean="0">
                <a:solidFill>
                  <a:schemeClr val="tx1">
                    <a:lumMod val="75000"/>
                    <a:lumOff val="25000"/>
                  </a:schemeClr>
                </a:solidFill>
                <a:sym typeface="Gill Sans Light" charset="0"/>
              </a:rPr>
              <a:t> will make us safer in moments of </a:t>
            </a:r>
            <a:r>
              <a:rPr lang="en-US" b="1" dirty="0" smtClean="0">
                <a:solidFill>
                  <a:schemeClr val="tx1">
                    <a:lumMod val="75000"/>
                    <a:lumOff val="25000"/>
                  </a:schemeClr>
                </a:solidFill>
                <a:sym typeface="Gill Sans Light" charset="0"/>
              </a:rPr>
              <a:t>perceived</a:t>
            </a:r>
            <a:r>
              <a:rPr lang="en-US" dirty="0" smtClean="0">
                <a:solidFill>
                  <a:schemeClr val="tx1">
                    <a:lumMod val="75000"/>
                    <a:lumOff val="25000"/>
                  </a:schemeClr>
                </a:solidFill>
                <a:sym typeface="Gill Sans Light" charset="0"/>
              </a:rPr>
              <a:t> danger</a:t>
            </a:r>
          </a:p>
          <a:p>
            <a:pPr marL="0" indent="0" eaLnBrk="1" fontAlgn="auto" hangingPunct="1">
              <a:spcAft>
                <a:spcPts val="0"/>
              </a:spcAft>
              <a:buClr>
                <a:schemeClr val="tx1">
                  <a:lumMod val="75000"/>
                  <a:lumOff val="25000"/>
                </a:schemeClr>
              </a:buClr>
              <a:buFont typeface="Arial" pitchFamily="34" charset="0"/>
              <a:buChar char="•"/>
              <a:defRPr/>
            </a:pPr>
            <a:endParaRPr lang="en-US" dirty="0" smtClean="0">
              <a:solidFill>
                <a:schemeClr val="tx1">
                  <a:lumMod val="75000"/>
                  <a:lumOff val="25000"/>
                </a:schemeClr>
              </a:solidFill>
              <a:sym typeface="Gill Sans Light" charset="0"/>
            </a:endParaRPr>
          </a:p>
          <a:p>
            <a:pPr marL="0" indent="0" eaLnBrk="1" fontAlgn="auto" hangingPunct="1">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sym typeface="Gill Sans Light" charset="0"/>
              </a:rPr>
              <a:t> It is a matter of perception - a person can feel anxious or scared when there is no danger, or feel safe when under threat</a:t>
            </a:r>
          </a:p>
          <a:p>
            <a:endParaRPr lang="en-GB" dirty="0"/>
          </a:p>
        </p:txBody>
      </p:sp>
    </p:spTree>
  </p:cSld>
  <p:clrMapOvr>
    <a:masterClrMapping/>
  </p:clrMapOvr>
</p:sld>
</file>

<file path=ppt/theme/theme1.xml><?xml version="1.0" encoding="utf-8"?>
<a:theme xmlns:a="http://schemas.openxmlformats.org/drawingml/2006/main" name="Sutton Handout PPT 20-12-11">
  <a:themeElements>
    <a:clrScheme name="Level 9">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00FF"/>
      </a:hlink>
      <a:folHlink>
        <a:srgbClr val="0000FF"/>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Sutton Handout PPT 20-12-11</Template>
  <TotalTime>6060</TotalTime>
  <Words>2476</Words>
  <Application>Microsoft Office PowerPoint</Application>
  <PresentationFormat>On-screen Show (4:3)</PresentationFormat>
  <Paragraphs>413</Paragraphs>
  <Slides>86</Slides>
  <Notes>34</Notes>
  <HiddenSlides>0</HiddenSlides>
  <MMClips>0</MMClips>
  <ScaleCrop>false</ScaleCrop>
  <HeadingPairs>
    <vt:vector size="4" baseType="variant">
      <vt:variant>
        <vt:lpstr>Theme</vt:lpstr>
      </vt:variant>
      <vt:variant>
        <vt:i4>3</vt:i4>
      </vt:variant>
      <vt:variant>
        <vt:lpstr>Slide Titles</vt:lpstr>
      </vt:variant>
      <vt:variant>
        <vt:i4>86</vt:i4>
      </vt:variant>
    </vt:vector>
  </HeadingPairs>
  <TitlesOfParts>
    <vt:vector size="89" baseType="lpstr">
      <vt:lpstr>Sutton Handout PPT 20-12-11</vt:lpstr>
      <vt:lpstr>Default Design</vt:lpstr>
      <vt:lpstr>Custom Design</vt:lpstr>
      <vt:lpstr> Attachment in the Early Years 16th October 2018 </vt:lpstr>
      <vt:lpstr>Aims and Topics</vt:lpstr>
      <vt:lpstr>Slide 3</vt:lpstr>
      <vt:lpstr>Health Warning</vt:lpstr>
      <vt:lpstr>Slide 5</vt:lpstr>
      <vt:lpstr>The Bio-Psycho-Social Approach (Interpersonal Neurobiology)</vt:lpstr>
      <vt:lpstr>What is attachment?</vt:lpstr>
      <vt:lpstr>What does that mean?</vt:lpstr>
      <vt:lpstr>What do we mean by  “a strategy”?</vt:lpstr>
      <vt:lpstr>Crittenden’s Definition of Attachment</vt:lpstr>
      <vt:lpstr> Meeting normal needs in  problematic ways </vt:lpstr>
      <vt:lpstr>Four main drivers of the attachment system</vt:lpstr>
      <vt:lpstr>Making sense of behaviour</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Key Figures</vt:lpstr>
      <vt:lpstr>Strange Situation Procedure</vt:lpstr>
      <vt:lpstr>How does the Strange Situation Procedure work?</vt:lpstr>
      <vt:lpstr>Type B – Strange Situation Procedure</vt:lpstr>
      <vt:lpstr>Type A – Strange Situation Procedure</vt:lpstr>
      <vt:lpstr>Type C – Strange Situation Procedure</vt:lpstr>
      <vt:lpstr>Seeing strategies as strengths</vt:lpstr>
      <vt:lpstr>The Danger of Labelling</vt:lpstr>
      <vt:lpstr>Type B Infancy</vt:lpstr>
      <vt:lpstr>Type B - balanced</vt:lpstr>
      <vt:lpstr>Type B development</vt:lpstr>
      <vt:lpstr>Slide 37</vt:lpstr>
      <vt:lpstr>Slide 38</vt:lpstr>
      <vt:lpstr>Slide 39</vt:lpstr>
      <vt:lpstr>Slide 40</vt:lpstr>
      <vt:lpstr>Type A infancy </vt:lpstr>
      <vt:lpstr>Type A: ‘How can I please you?’</vt:lpstr>
      <vt:lpstr>Type A development</vt:lpstr>
      <vt:lpstr>Type A risks </vt:lpstr>
      <vt:lpstr>Slide 45</vt:lpstr>
      <vt:lpstr>Slide 46</vt:lpstr>
      <vt:lpstr>Slide 47</vt:lpstr>
      <vt:lpstr>Slide 48</vt:lpstr>
      <vt:lpstr>Slide 49</vt:lpstr>
      <vt:lpstr>Slide 50</vt:lpstr>
      <vt:lpstr>Slide 51</vt:lpstr>
      <vt:lpstr>Type C Infancy</vt:lpstr>
      <vt:lpstr>Type C: ‘if I feel it, then it’s true’</vt:lpstr>
      <vt:lpstr>Type C development</vt:lpstr>
      <vt:lpstr>Type C risks </vt:lpstr>
      <vt:lpstr>Slide 56</vt:lpstr>
      <vt:lpstr>Slide 57</vt:lpstr>
      <vt:lpstr>Slide 58</vt:lpstr>
      <vt:lpstr>Slide 59</vt:lpstr>
      <vt:lpstr>Slide 60</vt:lpstr>
      <vt:lpstr>Slide 61</vt:lpstr>
      <vt:lpstr>Slide 62</vt:lpstr>
      <vt:lpstr>Slide 63</vt:lpstr>
      <vt:lpstr>Factors which may present a risk to secure attachment in the home</vt:lpstr>
      <vt:lpstr>Vulnerable groups may include: </vt:lpstr>
      <vt:lpstr>Remember:</vt:lpstr>
      <vt:lpstr>Crittenden’s Dynamic-Maturational Model of Attachment and Adaptation</vt:lpstr>
      <vt:lpstr>Development of Attachment Strategies</vt:lpstr>
      <vt:lpstr>Disorganised Attachment</vt:lpstr>
      <vt:lpstr>Disorganised Attachment</vt:lpstr>
      <vt:lpstr>D: recent developments</vt:lpstr>
      <vt:lpstr>Four incorrect assumptions about D (Granqvist et al, 2017)</vt:lpstr>
      <vt:lpstr>Disorganised Attachment</vt:lpstr>
      <vt:lpstr>Slide 74</vt:lpstr>
      <vt:lpstr>Key Aims of Intervention</vt:lpstr>
      <vt:lpstr>General principles of attachment based family practice (Crittenden, Dallos et al, 2014)</vt:lpstr>
      <vt:lpstr>But what do I do with this family?  (Crittenden, Dallos et al, 2014)</vt:lpstr>
      <vt:lpstr>Our Two Speed Brain:  The High Road and the Low Road</vt:lpstr>
      <vt:lpstr>Neurons That Fire Together  Wire Together (Hebb, 1949)</vt:lpstr>
      <vt:lpstr>The Brain – parts to remember</vt:lpstr>
      <vt:lpstr>Children with insecure attachment patterns</vt:lpstr>
      <vt:lpstr>Main Messages</vt:lpstr>
      <vt:lpstr>Main Messages</vt:lpstr>
      <vt:lpstr> Rule one of self care:  Secure your own oxygen supply </vt:lpstr>
      <vt:lpstr>Slide 85</vt:lpstr>
      <vt:lpstr>Reflective Exercise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Attachment-based Practice with Adults</dc:title>
  <dc:creator>Clark</dc:creator>
  <cp:lastModifiedBy>Lydia Fransham</cp:lastModifiedBy>
  <cp:revision>139</cp:revision>
  <dcterms:created xsi:type="dcterms:W3CDTF">2012-01-03T09:27:42Z</dcterms:created>
  <dcterms:modified xsi:type="dcterms:W3CDTF">2018-10-08T12:01:03Z</dcterms:modified>
</cp:coreProperties>
</file>